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5" r:id="rId10"/>
    <p:sldId id="264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Arimo Bold" panose="020B0604020202020204" charset="0"/>
      <p:regular r:id="rId15"/>
    </p:embeddedFont>
    <p:embeddedFont>
      <p:font typeface="Fraunces" panose="020B0604020202020204" charset="0"/>
      <p:regular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1374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ewsmaker.id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rfb-officiall-devv.vercel.app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hyperlink" Target="https://bpf-official.vercel.ap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ewf-official.vercel.app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sgb-srh7.vercel.app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kpf-officiall-ld8q.vercel.app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6.png"/><Relationship Id="rId7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dukasi.newsmaker.id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77108" y="1000125"/>
            <a:ext cx="10391011" cy="1919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362" dirty="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First Touch, First Trust:</a:t>
            </a:r>
          </a:p>
          <a:p>
            <a:pPr>
              <a:lnSpc>
                <a:spcPts val="7935"/>
              </a:lnSpc>
            </a:pPr>
            <a:r>
              <a:rPr lang="en-US" sz="4400" dirty="0">
                <a:solidFill>
                  <a:schemeClr val="bg1"/>
                </a:solidFill>
              </a:rPr>
              <a:t>“The New Digital Discipline of SG”</a:t>
            </a:r>
            <a:endParaRPr lang="en-US" sz="44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1839" y="3572968"/>
            <a:ext cx="10738235" cy="465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11"/>
              </a:lnSpc>
            </a:pPr>
            <a:r>
              <a:rPr lang="en-US" sz="2400" dirty="0">
                <a:solidFill>
                  <a:schemeClr val="bg1"/>
                </a:solidFill>
              </a:rPr>
              <a:t>“BD SG </a:t>
            </a:r>
            <a:r>
              <a:rPr lang="en-US" sz="2400" dirty="0" err="1">
                <a:solidFill>
                  <a:schemeClr val="bg1"/>
                </a:solidFill>
              </a:rPr>
              <a:t>telah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menyiapkan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sistem</a:t>
            </a:r>
            <a:r>
              <a:rPr lang="en-US" sz="2400" dirty="0">
                <a:solidFill>
                  <a:schemeClr val="bg1"/>
                </a:solidFill>
              </a:rPr>
              <a:t> digital dan </a:t>
            </a:r>
            <a:r>
              <a:rPr lang="en-US" sz="2400" dirty="0" err="1">
                <a:solidFill>
                  <a:schemeClr val="bg1"/>
                </a:solidFill>
              </a:rPr>
              <a:t>edukasi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terpadu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seluruh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cabang</a:t>
            </a:r>
            <a:r>
              <a:rPr lang="en-US" sz="2000" dirty="0">
                <a:solidFill>
                  <a:schemeClr val="bg1"/>
                </a:solidFill>
              </a:rPr>
              <a:t>.”</a:t>
            </a:r>
            <a:endParaRPr lang="en-US" sz="20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39067" y="5690654"/>
            <a:ext cx="10067092" cy="133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4400" dirty="0">
                <a:solidFill>
                  <a:schemeClr val="bg1"/>
                </a:solidFill>
              </a:rPr>
              <a:t>“Program </a:t>
            </a:r>
            <a:r>
              <a:rPr lang="en-US" sz="4400" dirty="0" err="1">
                <a:solidFill>
                  <a:schemeClr val="bg1"/>
                </a:solidFill>
              </a:rPr>
              <a:t>sudah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ada</a:t>
            </a:r>
            <a:r>
              <a:rPr lang="en-US" sz="4400" dirty="0">
                <a:solidFill>
                  <a:schemeClr val="bg1"/>
                </a:solidFill>
              </a:rPr>
              <a:t>, </a:t>
            </a:r>
            <a:r>
              <a:rPr lang="en-US" sz="4400" dirty="0" err="1">
                <a:solidFill>
                  <a:schemeClr val="bg1"/>
                </a:solidFill>
              </a:rPr>
              <a:t>sistem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sudah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siap</a:t>
            </a:r>
            <a:r>
              <a:rPr lang="en-US" sz="4400" dirty="0">
                <a:solidFill>
                  <a:schemeClr val="bg1"/>
                </a:solidFill>
              </a:rPr>
              <a:t> — </a:t>
            </a:r>
            <a:r>
              <a:rPr lang="en-US" sz="4400" dirty="0" err="1">
                <a:solidFill>
                  <a:schemeClr val="bg1"/>
                </a:solidFill>
              </a:rPr>
              <a:t>tapi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kenapa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belum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dijadikan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budaya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kerja</a:t>
            </a:r>
            <a:r>
              <a:rPr lang="en-US" sz="4400" dirty="0">
                <a:solidFill>
                  <a:schemeClr val="bg1"/>
                </a:solidFill>
              </a:rPr>
              <a:t>?”</a:t>
            </a:r>
            <a:endParaRPr lang="en-US" sz="4233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9777" y="3238500"/>
            <a:ext cx="1116831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973998" y="8608291"/>
            <a:ext cx="9259868" cy="6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Presentasi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ini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menguraikan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peluang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dan strategi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untuk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mengintegrasikan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alat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digital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dalam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ritual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kerja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harian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guna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meningkatkan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kredibilitas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kepercayaan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diri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dan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konversi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721" i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nasabah</a:t>
            </a:r>
            <a:r>
              <a:rPr lang="en-US" sz="1721" i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7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3446" y="382321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34914" y="539204"/>
            <a:ext cx="15800486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24"/>
              </a:lnSpc>
            </a:pPr>
            <a:r>
              <a:rPr lang="en-US" sz="4400" dirty="0">
                <a:solidFill>
                  <a:schemeClr val="bg1"/>
                </a:solidFill>
              </a:rPr>
              <a:t>Audit </a:t>
            </a:r>
            <a:r>
              <a:rPr lang="en-US" sz="4400" dirty="0" err="1">
                <a:solidFill>
                  <a:schemeClr val="bg1"/>
                </a:solidFill>
              </a:rPr>
              <a:t>AiSG</a:t>
            </a:r>
            <a:r>
              <a:rPr lang="en-US" sz="4400" dirty="0">
                <a:solidFill>
                  <a:schemeClr val="bg1"/>
                </a:solidFill>
              </a:rPr>
              <a:t> — Dari </a:t>
            </a:r>
            <a:r>
              <a:rPr lang="en-US" sz="4400" dirty="0" err="1">
                <a:solidFill>
                  <a:schemeClr val="bg1"/>
                </a:solidFill>
              </a:rPr>
              <a:t>Asumsi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Akurasi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Evaluasi</a:t>
            </a:r>
            <a:r>
              <a:rPr lang="en-US" sz="4400" dirty="0">
                <a:solidFill>
                  <a:schemeClr val="bg1"/>
                </a:solidFill>
              </a:rPr>
              <a:t> Real-Time </a:t>
            </a:r>
            <a:r>
              <a:rPr lang="en-US" sz="4400" dirty="0" err="1">
                <a:solidFill>
                  <a:schemeClr val="bg1"/>
                </a:solidFill>
              </a:rPr>
              <a:t>Berbasis</a:t>
            </a:r>
            <a:r>
              <a:rPr lang="en-US" sz="4400" dirty="0">
                <a:solidFill>
                  <a:schemeClr val="bg1"/>
                </a:solidFill>
              </a:rPr>
              <a:t> AI</a:t>
            </a:r>
            <a:endParaRPr lang="en-US" sz="4124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6710" y="1456445"/>
            <a:ext cx="16818174" cy="99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8"/>
              </a:lnSpc>
            </a:pPr>
            <a:r>
              <a:rPr lang="en-US" sz="2400" dirty="0">
                <a:solidFill>
                  <a:schemeClr val="bg1"/>
                </a:solidFill>
              </a:rPr>
              <a:t>“</a:t>
            </a:r>
            <a:r>
              <a:rPr lang="en-US" sz="2400" dirty="0" err="1">
                <a:solidFill>
                  <a:schemeClr val="bg1"/>
                </a:solidFill>
              </a:rPr>
              <a:t>Sistem</a:t>
            </a:r>
            <a:r>
              <a:rPr lang="en-US" sz="2400" dirty="0">
                <a:solidFill>
                  <a:schemeClr val="bg1"/>
                </a:solidFill>
              </a:rPr>
              <a:t> audit SG </a:t>
            </a:r>
            <a:r>
              <a:rPr lang="en-US" sz="2400" dirty="0" err="1">
                <a:solidFill>
                  <a:schemeClr val="bg1"/>
                </a:solidFill>
              </a:rPr>
              <a:t>kini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tidak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lagi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berbasis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opini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tapi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berbasis</a:t>
            </a:r>
            <a:r>
              <a:rPr lang="en-US" sz="2400" dirty="0">
                <a:solidFill>
                  <a:schemeClr val="bg1"/>
                </a:solidFill>
              </a:rPr>
              <a:t> data real-time yang </a:t>
            </a:r>
            <a:r>
              <a:rPr lang="en-US" sz="2400" dirty="0" err="1">
                <a:solidFill>
                  <a:schemeClr val="bg1"/>
                </a:solidFill>
              </a:rPr>
              <a:t>terintegrasi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dengan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kecerdasan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buatan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Setiap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keputusan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kini</a:t>
            </a:r>
            <a:r>
              <a:rPr lang="en-US" sz="2400" dirty="0">
                <a:solidFill>
                  <a:schemeClr val="bg1"/>
                </a:solidFill>
              </a:rPr>
              <a:t> punya </a:t>
            </a:r>
            <a:r>
              <a:rPr lang="en-US" sz="2400" dirty="0" err="1">
                <a:solidFill>
                  <a:schemeClr val="bg1"/>
                </a:solidFill>
              </a:rPr>
              <a:t>dasar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objektif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terukur</a:t>
            </a:r>
            <a:r>
              <a:rPr lang="en-US" sz="2400" dirty="0">
                <a:solidFill>
                  <a:schemeClr val="bg1"/>
                </a:solidFill>
              </a:rPr>
              <a:t>, dan </a:t>
            </a:r>
            <a:r>
              <a:rPr lang="en-US" sz="2400" dirty="0" err="1">
                <a:solidFill>
                  <a:schemeClr val="bg1"/>
                </a:solidFill>
              </a:rPr>
              <a:t>dapat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ditelusuri</a:t>
            </a:r>
            <a:r>
              <a:rPr lang="en-US" sz="2400" dirty="0">
                <a:solidFill>
                  <a:schemeClr val="bg1"/>
                </a:solidFill>
              </a:rPr>
              <a:t>.”</a:t>
            </a:r>
            <a:r>
              <a:rPr lang="en-US" sz="24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757172" y="3032295"/>
            <a:ext cx="9877871" cy="5862638"/>
            <a:chOff x="0" y="0"/>
            <a:chExt cx="13170495" cy="781685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3170536" cy="7816850"/>
            </a:xfrm>
            <a:custGeom>
              <a:avLst/>
              <a:gdLst/>
              <a:ahLst/>
              <a:cxnLst/>
              <a:rect l="l" t="t" r="r" b="b"/>
              <a:pathLst>
                <a:path w="13170536" h="7816850">
                  <a:moveTo>
                    <a:pt x="0" y="0"/>
                  </a:moveTo>
                  <a:lnTo>
                    <a:pt x="13170536" y="0"/>
                  </a:lnTo>
                  <a:lnTo>
                    <a:pt x="13170536" y="7816850"/>
                  </a:lnTo>
                  <a:lnTo>
                    <a:pt x="0" y="7816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2" b="-4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381544" y="4465221"/>
            <a:ext cx="840907" cy="840908"/>
            <a:chOff x="0" y="0"/>
            <a:chExt cx="1121210" cy="112121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121156" cy="1121156"/>
            </a:xfrm>
            <a:custGeom>
              <a:avLst/>
              <a:gdLst/>
              <a:ahLst/>
              <a:cxnLst/>
              <a:rect l="l" t="t" r="r" b="b"/>
              <a:pathLst>
                <a:path w="1121156" h="1121156">
                  <a:moveTo>
                    <a:pt x="0" y="0"/>
                  </a:moveTo>
                  <a:lnTo>
                    <a:pt x="1121156" y="0"/>
                  </a:lnTo>
                  <a:lnTo>
                    <a:pt x="1121156" y="1121156"/>
                  </a:lnTo>
                  <a:lnTo>
                    <a:pt x="0" y="1121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" b="-4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345683" y="7279506"/>
            <a:ext cx="2742116" cy="33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Dashboard &amp; Laporan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303034" y="4466798"/>
            <a:ext cx="840907" cy="840908"/>
            <a:chOff x="0" y="0"/>
            <a:chExt cx="1121210" cy="112121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121156" cy="1121156"/>
            </a:xfrm>
            <a:custGeom>
              <a:avLst/>
              <a:gdLst/>
              <a:ahLst/>
              <a:cxnLst/>
              <a:rect l="l" t="t" r="r" b="b"/>
              <a:pathLst>
                <a:path w="1121156" h="1121156">
                  <a:moveTo>
                    <a:pt x="0" y="0"/>
                  </a:moveTo>
                  <a:lnTo>
                    <a:pt x="1121156" y="0"/>
                  </a:lnTo>
                  <a:lnTo>
                    <a:pt x="1121156" y="1121156"/>
                  </a:lnTo>
                  <a:lnTo>
                    <a:pt x="0" y="1121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4" b="-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7202700" y="7279506"/>
            <a:ext cx="2790558" cy="33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dirty="0" err="1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Analisis</a:t>
            </a:r>
            <a:r>
              <a:rPr lang="en-US" sz="2087" dirty="0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 &amp; </a:t>
            </a:r>
            <a:r>
              <a:rPr lang="en-US" sz="2087" dirty="0" err="1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Skoring</a:t>
            </a:r>
            <a:r>
              <a:rPr lang="en-US" sz="2087" dirty="0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 AI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208492" y="4466798"/>
            <a:ext cx="840907" cy="840908"/>
            <a:chOff x="0" y="0"/>
            <a:chExt cx="1121210" cy="112121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121156" cy="1121156"/>
            </a:xfrm>
            <a:custGeom>
              <a:avLst/>
              <a:gdLst/>
              <a:ahLst/>
              <a:cxnLst/>
              <a:rect l="l" t="t" r="r" b="b"/>
              <a:pathLst>
                <a:path w="1121156" h="1121156">
                  <a:moveTo>
                    <a:pt x="0" y="0"/>
                  </a:moveTo>
                  <a:lnTo>
                    <a:pt x="1121156" y="0"/>
                  </a:lnTo>
                  <a:lnTo>
                    <a:pt x="1121156" y="1121156"/>
                  </a:lnTo>
                  <a:lnTo>
                    <a:pt x="0" y="1121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4" b="-4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4392812" y="7279506"/>
            <a:ext cx="2455451" cy="33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dirty="0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Form/Data Entry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2006" y="8304286"/>
            <a:ext cx="16818174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1"/>
              </a:lnSpc>
            </a:pPr>
            <a:r>
              <a:rPr lang="en-US" sz="2400" dirty="0">
                <a:solidFill>
                  <a:schemeClr val="bg1"/>
                </a:solidFill>
              </a:rPr>
              <a:t>“Audit </a:t>
            </a:r>
            <a:r>
              <a:rPr lang="en-US" sz="2400" dirty="0" err="1">
                <a:solidFill>
                  <a:schemeClr val="bg1"/>
                </a:solidFill>
              </a:rPr>
              <a:t>AiSG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berjalan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bertahap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melalui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migrasi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sistem</a:t>
            </a:r>
            <a:r>
              <a:rPr lang="en-US" sz="2400" dirty="0">
                <a:solidFill>
                  <a:schemeClr val="bg1"/>
                </a:solidFill>
              </a:rPr>
              <a:t> digital </a:t>
            </a:r>
            <a:r>
              <a:rPr lang="en-US" sz="2400" dirty="0" err="1">
                <a:solidFill>
                  <a:schemeClr val="bg1"/>
                </a:solidFill>
              </a:rPr>
              <a:t>berbasis</a:t>
            </a:r>
            <a:r>
              <a:rPr lang="en-US" sz="2400" dirty="0">
                <a:solidFill>
                  <a:schemeClr val="bg1"/>
                </a:solidFill>
              </a:rPr>
              <a:t> AI.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Integrasi API GPT </a:t>
            </a:r>
            <a:r>
              <a:rPr lang="en-US" sz="2400" dirty="0" err="1">
                <a:solidFill>
                  <a:schemeClr val="bg1"/>
                </a:solidFill>
              </a:rPr>
              <a:t>memastikan</a:t>
            </a:r>
            <a:r>
              <a:rPr lang="en-US" sz="2400" dirty="0">
                <a:solidFill>
                  <a:schemeClr val="bg1"/>
                </a:solidFill>
              </a:rPr>
              <a:t> proses </a:t>
            </a:r>
            <a:r>
              <a:rPr lang="en-US" sz="2400" dirty="0" err="1">
                <a:solidFill>
                  <a:schemeClr val="bg1"/>
                </a:solidFill>
              </a:rPr>
              <a:t>analisis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berlangsung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otomatis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objektif</a:t>
            </a:r>
            <a:r>
              <a:rPr lang="en-US" sz="2400" dirty="0">
                <a:solidFill>
                  <a:schemeClr val="bg1"/>
                </a:solidFill>
              </a:rPr>
              <a:t>, dan </a:t>
            </a:r>
            <a:r>
              <a:rPr lang="en-US" sz="2400" dirty="0" err="1">
                <a:solidFill>
                  <a:schemeClr val="bg1"/>
                </a:solidFill>
              </a:rPr>
              <a:t>konsisten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lintas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cabang</a:t>
            </a:r>
            <a:r>
              <a:rPr lang="en-US" sz="2400" dirty="0">
                <a:solidFill>
                  <a:schemeClr val="bg1"/>
                </a:solidFill>
              </a:rPr>
              <a:t>.”</a:t>
            </a:r>
            <a:endParaRPr lang="en-US" sz="2024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5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A12A1-1496-AFEE-C1B6-6D58A9E5C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CD15973-DEF6-8EA3-7ADE-0A625549B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1" y="-190500"/>
            <a:ext cx="19236267" cy="108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610477" cy="9258300"/>
            <a:chOff x="0" y="0"/>
            <a:chExt cx="24813970" cy="12344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813971" cy="12344400"/>
            </a:xfrm>
            <a:custGeom>
              <a:avLst/>
              <a:gdLst/>
              <a:ahLst/>
              <a:cxnLst/>
              <a:rect l="l" t="t" r="r" b="b"/>
              <a:pathLst>
                <a:path w="24813971" h="12344400">
                  <a:moveTo>
                    <a:pt x="0" y="0"/>
                  </a:moveTo>
                  <a:lnTo>
                    <a:pt x="24813971" y="0"/>
                  </a:lnTo>
                  <a:lnTo>
                    <a:pt x="24813971" y="12344400"/>
                  </a:lnTo>
                  <a:lnTo>
                    <a:pt x="0" y="123444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7200" y="2537602"/>
            <a:ext cx="8619530" cy="6535002"/>
            <a:chOff x="0" y="0"/>
            <a:chExt cx="10730707" cy="8713336"/>
          </a:xfrm>
        </p:grpSpPr>
        <p:sp>
          <p:nvSpPr>
            <p:cNvPr id="7" name="Freeform 7"/>
            <p:cNvSpPr/>
            <p:nvPr/>
          </p:nvSpPr>
          <p:spPr>
            <a:xfrm>
              <a:off x="25400" y="51911"/>
              <a:ext cx="10679938" cy="8609432"/>
            </a:xfrm>
            <a:custGeom>
              <a:avLst/>
              <a:gdLst/>
              <a:ahLst/>
              <a:cxnLst/>
              <a:rect l="l" t="t" r="r" b="b"/>
              <a:pathLst>
                <a:path w="10679938" h="8609432">
                  <a:moveTo>
                    <a:pt x="0" y="498345"/>
                  </a:moveTo>
                  <a:cubicBezTo>
                    <a:pt x="0" y="223217"/>
                    <a:pt x="109982" y="0"/>
                    <a:pt x="245618" y="0"/>
                  </a:cubicBezTo>
                  <a:lnTo>
                    <a:pt x="10434320" y="0"/>
                  </a:lnTo>
                  <a:cubicBezTo>
                    <a:pt x="10569956" y="0"/>
                    <a:pt x="10679938" y="223217"/>
                    <a:pt x="10679938" y="498345"/>
                  </a:cubicBezTo>
                  <a:lnTo>
                    <a:pt x="10679938" y="8111087"/>
                  </a:lnTo>
                  <a:cubicBezTo>
                    <a:pt x="10679938" y="8386215"/>
                    <a:pt x="10569956" y="8609432"/>
                    <a:pt x="10434320" y="8609432"/>
                  </a:cubicBezTo>
                  <a:lnTo>
                    <a:pt x="245618" y="8609432"/>
                  </a:lnTo>
                  <a:cubicBezTo>
                    <a:pt x="109982" y="8609432"/>
                    <a:pt x="0" y="8386474"/>
                    <a:pt x="0" y="8111087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730738" cy="8713254"/>
            </a:xfrm>
            <a:custGeom>
              <a:avLst/>
              <a:gdLst/>
              <a:ahLst/>
              <a:cxnLst/>
              <a:rect l="l" t="t" r="r" b="b"/>
              <a:pathLst>
                <a:path w="10730738" h="8713254">
                  <a:moveTo>
                    <a:pt x="0" y="550256"/>
                  </a:moveTo>
                  <a:cubicBezTo>
                    <a:pt x="0" y="246058"/>
                    <a:pt x="121539" y="0"/>
                    <a:pt x="271018" y="0"/>
                  </a:cubicBezTo>
                  <a:lnTo>
                    <a:pt x="10459720" y="0"/>
                  </a:lnTo>
                  <a:lnTo>
                    <a:pt x="10459720" y="51911"/>
                  </a:lnTo>
                  <a:lnTo>
                    <a:pt x="10459720" y="0"/>
                  </a:lnTo>
                  <a:cubicBezTo>
                    <a:pt x="10609199" y="0"/>
                    <a:pt x="10730738" y="246058"/>
                    <a:pt x="10730738" y="550256"/>
                  </a:cubicBezTo>
                  <a:lnTo>
                    <a:pt x="10730738" y="8162998"/>
                  </a:lnTo>
                  <a:lnTo>
                    <a:pt x="10705338" y="8162998"/>
                  </a:lnTo>
                  <a:lnTo>
                    <a:pt x="10730738" y="8162998"/>
                  </a:lnTo>
                  <a:cubicBezTo>
                    <a:pt x="10730738" y="8467196"/>
                    <a:pt x="10609199" y="8713254"/>
                    <a:pt x="10459720" y="8713254"/>
                  </a:cubicBezTo>
                  <a:lnTo>
                    <a:pt x="10459720" y="8661343"/>
                  </a:lnTo>
                  <a:lnTo>
                    <a:pt x="10459720" y="8713254"/>
                  </a:lnTo>
                  <a:lnTo>
                    <a:pt x="271018" y="8713254"/>
                  </a:lnTo>
                  <a:lnTo>
                    <a:pt x="271018" y="8661343"/>
                  </a:lnTo>
                  <a:lnTo>
                    <a:pt x="271018" y="8713254"/>
                  </a:lnTo>
                  <a:cubicBezTo>
                    <a:pt x="121539" y="8713254"/>
                    <a:pt x="0" y="8467456"/>
                    <a:pt x="0" y="8162998"/>
                  </a:cubicBezTo>
                  <a:lnTo>
                    <a:pt x="0" y="550256"/>
                  </a:lnTo>
                  <a:lnTo>
                    <a:pt x="25400" y="550256"/>
                  </a:lnTo>
                  <a:lnTo>
                    <a:pt x="0" y="550256"/>
                  </a:lnTo>
                  <a:moveTo>
                    <a:pt x="50800" y="550256"/>
                  </a:moveTo>
                  <a:lnTo>
                    <a:pt x="50800" y="8162998"/>
                  </a:lnTo>
                  <a:lnTo>
                    <a:pt x="25400" y="8162998"/>
                  </a:lnTo>
                  <a:lnTo>
                    <a:pt x="50800" y="8162998"/>
                  </a:lnTo>
                  <a:cubicBezTo>
                    <a:pt x="50800" y="8409315"/>
                    <a:pt x="149225" y="8609433"/>
                    <a:pt x="271018" y="8609433"/>
                  </a:cubicBezTo>
                  <a:lnTo>
                    <a:pt x="10459720" y="8609433"/>
                  </a:lnTo>
                  <a:cubicBezTo>
                    <a:pt x="10581513" y="8609433"/>
                    <a:pt x="10679938" y="8409315"/>
                    <a:pt x="10679938" y="8162998"/>
                  </a:cubicBezTo>
                  <a:lnTo>
                    <a:pt x="10679938" y="550256"/>
                  </a:lnTo>
                  <a:lnTo>
                    <a:pt x="10705338" y="550256"/>
                  </a:lnTo>
                  <a:lnTo>
                    <a:pt x="10679938" y="550256"/>
                  </a:lnTo>
                  <a:cubicBezTo>
                    <a:pt x="10679938" y="303939"/>
                    <a:pt x="10581513" y="103822"/>
                    <a:pt x="10459720" y="103822"/>
                  </a:cubicBezTo>
                  <a:lnTo>
                    <a:pt x="271018" y="103822"/>
                  </a:lnTo>
                  <a:lnTo>
                    <a:pt x="271018" y="51911"/>
                  </a:lnTo>
                  <a:lnTo>
                    <a:pt x="271018" y="103822"/>
                  </a:lnTo>
                  <a:cubicBezTo>
                    <a:pt x="149225" y="103822"/>
                    <a:pt x="50800" y="303939"/>
                    <a:pt x="50800" y="550256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49863" y="2576535"/>
            <a:ext cx="315222" cy="6535002"/>
            <a:chOff x="0" y="0"/>
            <a:chExt cx="203200" cy="42126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200" cy="4212590"/>
            </a:xfrm>
            <a:custGeom>
              <a:avLst/>
              <a:gdLst/>
              <a:ahLst/>
              <a:cxnLst/>
              <a:rect l="l" t="t" r="r" b="b"/>
              <a:pathLst>
                <a:path w="203200" h="421259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110990"/>
                  </a:lnTo>
                  <a:cubicBezTo>
                    <a:pt x="203200" y="4167124"/>
                    <a:pt x="157734" y="4212590"/>
                    <a:pt x="101600" y="4212590"/>
                  </a:cubicBezTo>
                  <a:cubicBezTo>
                    <a:pt x="45466" y="4212590"/>
                    <a:pt x="0" y="4167124"/>
                    <a:pt x="0" y="411099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12" y="1667434"/>
            <a:ext cx="10442022" cy="740784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50379" y="819613"/>
            <a:ext cx="14011929" cy="86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 err="1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Fondasi</a:t>
            </a:r>
            <a:r>
              <a:rPr lang="en-US" sz="5562" dirty="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  <a:r>
              <a:rPr lang="en-US" sz="5562" dirty="0" err="1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Pertama</a:t>
            </a:r>
            <a:r>
              <a:rPr lang="en-US" sz="5562" dirty="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: </a:t>
            </a:r>
            <a:r>
              <a:rPr lang="en-US" sz="5562" dirty="0" err="1">
                <a:solidFill>
                  <a:srgbClr val="EDA0AA"/>
                </a:solidFill>
                <a:latin typeface="Fraunces"/>
                <a:ea typeface="Fraunces"/>
                <a:cs typeface="Fraunces"/>
                <a:sym typeface="Fraunces"/>
              </a:rPr>
              <a:t>Digitalisasi</a:t>
            </a:r>
            <a:r>
              <a:rPr lang="en-US" sz="5562" dirty="0">
                <a:solidFill>
                  <a:srgbClr val="EDA0AA"/>
                </a:solidFill>
                <a:latin typeface="Fraunces"/>
                <a:ea typeface="Fraunces"/>
                <a:cs typeface="Fraunces"/>
                <a:sym typeface="Fraunces"/>
              </a:rPr>
              <a:t> &amp; </a:t>
            </a:r>
            <a:r>
              <a:rPr lang="en-US" sz="5562" dirty="0" err="1">
                <a:solidFill>
                  <a:srgbClr val="EDA0AA"/>
                </a:solidFill>
                <a:latin typeface="Fraunces"/>
                <a:ea typeface="Fraunces"/>
                <a:cs typeface="Fraunces"/>
                <a:sym typeface="Fraunces"/>
              </a:rPr>
              <a:t>Teknologi</a:t>
            </a:r>
            <a:endParaRPr lang="en-US" sz="5562" dirty="0">
              <a:solidFill>
                <a:srgbClr val="EDA0AA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28155" y="2782991"/>
            <a:ext cx="4252912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Website Newsmaker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7357" y="3407966"/>
            <a:ext cx="7656313" cy="33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6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“Portal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jembatan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antara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edukasi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prospek</a:t>
            </a:r>
            <a:r>
              <a:rPr lang="en-US" sz="1600" dirty="0">
                <a:solidFill>
                  <a:schemeClr val="bg1"/>
                </a:solidFill>
              </a:rPr>
              <a:t>, dan </a:t>
            </a:r>
            <a:r>
              <a:rPr lang="en-US" sz="1600" dirty="0" err="1">
                <a:solidFill>
                  <a:schemeClr val="bg1"/>
                </a:solidFill>
              </a:rPr>
              <a:t>reputasi</a:t>
            </a:r>
            <a:r>
              <a:rPr lang="en-US" sz="1600" dirty="0">
                <a:solidFill>
                  <a:schemeClr val="bg1"/>
                </a:solidFill>
              </a:rPr>
              <a:t> Industri di </a:t>
            </a:r>
            <a:r>
              <a:rPr lang="en-US" sz="1600" dirty="0" err="1">
                <a:solidFill>
                  <a:schemeClr val="bg1"/>
                </a:solidFill>
              </a:rPr>
              <a:t>mata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publik</a:t>
            </a:r>
            <a:r>
              <a:rPr lang="en-US" sz="1600" dirty="0">
                <a:solidFill>
                  <a:schemeClr val="bg1"/>
                </a:solidFill>
              </a:rPr>
              <a:t>.”</a:t>
            </a:r>
            <a:endParaRPr lang="en-US" sz="1723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57748" y="4077573"/>
            <a:ext cx="7815533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Tantangan</a:t>
            </a:r>
            <a:r>
              <a:rPr lang="en-US" sz="2000" b="1" dirty="0">
                <a:solidFill>
                  <a:schemeClr val="bg1"/>
                </a:solidFill>
              </a:rPr>
              <a:t> Saat Ini</a:t>
            </a:r>
          </a:p>
          <a:p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1️⃣ Banyak </a:t>
            </a:r>
            <a:r>
              <a:rPr lang="en-US" sz="2000" dirty="0" err="1">
                <a:solidFill>
                  <a:schemeClr val="bg1"/>
                </a:solidFill>
              </a:rPr>
              <a:t>tim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err="1">
                <a:solidFill>
                  <a:schemeClr val="bg1"/>
                </a:solidFill>
              </a:rPr>
              <a:t>belum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menjadikan</a:t>
            </a:r>
            <a:r>
              <a:rPr lang="en-US" sz="2000" dirty="0">
                <a:solidFill>
                  <a:schemeClr val="bg1"/>
                </a:solidFill>
              </a:rPr>
              <a:t> portal </a:t>
            </a:r>
            <a:r>
              <a:rPr lang="en-US" sz="2000" dirty="0" err="1">
                <a:solidFill>
                  <a:schemeClr val="bg1"/>
                </a:solidFill>
              </a:rPr>
              <a:t>ini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bagian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dari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rutinitas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harian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Padahal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cukup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pilih</a:t>
            </a:r>
            <a:r>
              <a:rPr lang="en-US" sz="2000" b="1" dirty="0">
                <a:solidFill>
                  <a:schemeClr val="bg1"/>
                </a:solidFill>
              </a:rPr>
              <a:t> 1 </a:t>
            </a:r>
            <a:r>
              <a:rPr lang="en-US" sz="2000" b="1" dirty="0" err="1">
                <a:solidFill>
                  <a:schemeClr val="bg1"/>
                </a:solidFill>
              </a:rPr>
              <a:t>artikel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atau</a:t>
            </a:r>
            <a:r>
              <a:rPr lang="en-US" sz="2000" b="1" dirty="0">
                <a:solidFill>
                  <a:schemeClr val="bg1"/>
                </a:solidFill>
              </a:rPr>
              <a:t> 1 </a:t>
            </a:r>
            <a:r>
              <a:rPr lang="en-US" sz="2000" b="1" dirty="0" err="1">
                <a:solidFill>
                  <a:schemeClr val="bg1"/>
                </a:solidFill>
              </a:rPr>
              <a:t>grafik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setiap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pagi</a:t>
            </a:r>
            <a:r>
              <a:rPr lang="en-US" sz="2000" dirty="0">
                <a:solidFill>
                  <a:schemeClr val="bg1"/>
                </a:solidFill>
              </a:rPr>
              <a:t>, dan </a:t>
            </a:r>
            <a:r>
              <a:rPr lang="en-US" sz="2000" dirty="0" err="1">
                <a:solidFill>
                  <a:schemeClr val="bg1"/>
                </a:solidFill>
              </a:rPr>
              <a:t>jadikan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sebagai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i="1" dirty="0">
                <a:solidFill>
                  <a:schemeClr val="bg1"/>
                </a:solidFill>
              </a:rPr>
              <a:t>“hook </a:t>
            </a:r>
            <a:r>
              <a:rPr lang="en-US" sz="2000" i="1" dirty="0" err="1">
                <a:solidFill>
                  <a:schemeClr val="bg1"/>
                </a:solidFill>
              </a:rPr>
              <a:t>prospek</a:t>
            </a:r>
            <a:r>
              <a:rPr lang="en-US" sz="2000" i="1" dirty="0">
                <a:solidFill>
                  <a:schemeClr val="bg1"/>
                </a:solidFill>
              </a:rPr>
              <a:t>”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berbicara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dengan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nasabah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2️⃣ </a:t>
            </a:r>
            <a:r>
              <a:rPr lang="en-US" sz="2000" dirty="0" err="1">
                <a:solidFill>
                  <a:schemeClr val="bg1"/>
                </a:solidFill>
              </a:rPr>
              <a:t>Konten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harian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berita</a:t>
            </a:r>
            <a:r>
              <a:rPr lang="en-US" sz="2000" dirty="0">
                <a:solidFill>
                  <a:schemeClr val="bg1"/>
                </a:solidFill>
              </a:rPr>
              <a:t>, video, dan e-book, </a:t>
            </a:r>
            <a:r>
              <a:rPr lang="en-US" sz="2000" dirty="0" err="1">
                <a:solidFill>
                  <a:schemeClr val="bg1"/>
                </a:solidFill>
              </a:rPr>
              <a:t>seringkali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berhenti</a:t>
            </a:r>
            <a:r>
              <a:rPr lang="en-US" sz="2000" b="1" dirty="0">
                <a:solidFill>
                  <a:schemeClr val="bg1"/>
                </a:solidFill>
              </a:rPr>
              <a:t> di portal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tidak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masuk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skrip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komunikasi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nasabah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atau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i="1" dirty="0">
                <a:solidFill>
                  <a:schemeClr val="bg1"/>
                </a:solidFill>
              </a:rPr>
              <a:t>briefing </a:t>
            </a:r>
            <a:r>
              <a:rPr lang="en-US" sz="2000" i="1" dirty="0" err="1">
                <a:solidFill>
                  <a:schemeClr val="bg1"/>
                </a:solidFill>
              </a:rPr>
              <a:t>tim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harian</a:t>
            </a:r>
            <a:r>
              <a:rPr lang="en-US" sz="2000" i="1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3️⃣ Materi </a:t>
            </a:r>
            <a:r>
              <a:rPr lang="en-US" sz="2000" dirty="0" err="1">
                <a:solidFill>
                  <a:schemeClr val="bg1"/>
                </a:solidFill>
              </a:rPr>
              <a:t>penting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seperti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Daily/Weekly Outlook, Live, dan </a:t>
            </a:r>
            <a:r>
              <a:rPr lang="en-US" sz="2000" b="1" dirty="0" err="1">
                <a:solidFill>
                  <a:schemeClr val="bg1"/>
                </a:solidFill>
              </a:rPr>
              <a:t>Rekaman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edukasi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masih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sering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terlewatkan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dalam</a:t>
            </a:r>
            <a:r>
              <a:rPr lang="en-US" sz="2000" b="1" dirty="0">
                <a:solidFill>
                  <a:schemeClr val="bg1"/>
                </a:solidFill>
              </a:rPr>
              <a:t> proses follow-up.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b="1" dirty="0">
                <a:solidFill>
                  <a:schemeClr val="bg1"/>
                </a:solidFill>
              </a:rPr>
              <a:t>Mulai </a:t>
            </a:r>
            <a:r>
              <a:rPr lang="en-US" sz="2000" b="1" dirty="0" err="1">
                <a:solidFill>
                  <a:schemeClr val="bg1"/>
                </a:solidFill>
              </a:rPr>
              <a:t>jadikan</a:t>
            </a:r>
            <a:r>
              <a:rPr lang="en-US" sz="2000" b="1" dirty="0">
                <a:solidFill>
                  <a:schemeClr val="bg1"/>
                </a:solidFill>
              </a:rPr>
              <a:t> Newsmaker </a:t>
            </a:r>
            <a:r>
              <a:rPr lang="en-US" sz="2000" b="1" dirty="0" err="1">
                <a:solidFill>
                  <a:schemeClr val="bg1"/>
                </a:solidFill>
              </a:rPr>
              <a:t>sebagai</a:t>
            </a:r>
            <a:r>
              <a:rPr lang="en-US" sz="2000" b="1" dirty="0">
                <a:solidFill>
                  <a:schemeClr val="bg1"/>
                </a:solidFill>
              </a:rPr>
              <a:t> ritual </a:t>
            </a:r>
            <a:r>
              <a:rPr lang="en-US" sz="2000" b="1" dirty="0" err="1">
                <a:solidFill>
                  <a:schemeClr val="bg1"/>
                </a:solidFill>
              </a:rPr>
              <a:t>pagi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tim</a:t>
            </a:r>
            <a:r>
              <a:rPr lang="en-US" sz="2000" b="1" dirty="0">
                <a:solidFill>
                  <a:schemeClr val="bg1"/>
                </a:solidFill>
              </a:rPr>
              <a:t> , </a:t>
            </a:r>
            <a:r>
              <a:rPr lang="en-US" sz="2000" b="1" dirty="0" err="1">
                <a:solidFill>
                  <a:schemeClr val="bg1"/>
                </a:solidFill>
              </a:rPr>
              <a:t>satu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bacaan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satu</a:t>
            </a:r>
            <a:r>
              <a:rPr lang="en-US" sz="2000" b="1" dirty="0">
                <a:solidFill>
                  <a:schemeClr val="bg1"/>
                </a:solidFill>
              </a:rPr>
              <a:t> ide, </a:t>
            </a:r>
            <a:r>
              <a:rPr lang="en-US" sz="2000" b="1" dirty="0" err="1">
                <a:solidFill>
                  <a:schemeClr val="bg1"/>
                </a:solidFill>
              </a:rPr>
              <a:t>satu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langkah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lebih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dekat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dengan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prospek</a:t>
            </a:r>
            <a:r>
              <a:rPr lang="en-US" sz="2000" b="1" dirty="0">
                <a:solidFill>
                  <a:schemeClr val="bg1"/>
                </a:solidFill>
              </a:rPr>
              <a:t>.”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73CB28-73A7-151E-B519-D4839A731C21}"/>
              </a:ext>
            </a:extLst>
          </p:cNvPr>
          <p:cNvSpPr txBox="1"/>
          <p:nvPr/>
        </p:nvSpPr>
        <p:spPr>
          <a:xfrm>
            <a:off x="12010327" y="8250234"/>
            <a:ext cx="3556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i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https://www.newsmaker.id/</a:t>
            </a:r>
            <a:endParaRPr lang="en-ID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37770" y="-274106"/>
            <a:ext cx="18787840" cy="9803284"/>
            <a:chOff x="0" y="0"/>
            <a:chExt cx="25050453" cy="13071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50454" cy="13071046"/>
            </a:xfrm>
            <a:custGeom>
              <a:avLst/>
              <a:gdLst/>
              <a:ahLst/>
              <a:cxnLst/>
              <a:rect l="l" t="t" r="r" b="b"/>
              <a:pathLst>
                <a:path w="25050454" h="13071046">
                  <a:moveTo>
                    <a:pt x="0" y="0"/>
                  </a:moveTo>
                  <a:lnTo>
                    <a:pt x="25050454" y="0"/>
                  </a:lnTo>
                  <a:lnTo>
                    <a:pt x="25050454" y="13071046"/>
                  </a:lnTo>
                  <a:lnTo>
                    <a:pt x="0" y="13071046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36733" y="334022"/>
            <a:ext cx="16238834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</a:rPr>
              <a:t>“Di </a:t>
            </a:r>
            <a:r>
              <a:rPr lang="en-US" sz="2400" dirty="0" err="1">
                <a:solidFill>
                  <a:schemeClr val="bg1"/>
                </a:solidFill>
              </a:rPr>
              <a:t>tengah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dominasi</a:t>
            </a:r>
            <a:r>
              <a:rPr lang="en-US" sz="2400" dirty="0">
                <a:solidFill>
                  <a:schemeClr val="bg1"/>
                </a:solidFill>
              </a:rPr>
              <a:t> portal global </a:t>
            </a:r>
            <a:r>
              <a:rPr lang="en-US" sz="2400" dirty="0" err="1">
                <a:solidFill>
                  <a:schemeClr val="bg1"/>
                </a:solidFill>
              </a:rPr>
              <a:t>seperti</a:t>
            </a:r>
            <a:r>
              <a:rPr lang="en-US" sz="2400" dirty="0">
                <a:solidFill>
                  <a:schemeClr val="bg1"/>
                </a:solidFill>
              </a:rPr>
              <a:t> Investing dan </a:t>
            </a:r>
            <a:r>
              <a:rPr lang="en-US" sz="2400" dirty="0" err="1">
                <a:solidFill>
                  <a:schemeClr val="bg1"/>
                </a:solidFill>
              </a:rPr>
              <a:t>TradingView</a:t>
            </a:r>
            <a:r>
              <a:rPr lang="en-US" sz="2400" dirty="0">
                <a:solidFill>
                  <a:schemeClr val="bg1"/>
                </a:solidFill>
              </a:rPr>
              <a:t>, Newsmaker </a:t>
            </a:r>
            <a:r>
              <a:rPr lang="en-US" sz="2400" dirty="0" err="1">
                <a:solidFill>
                  <a:schemeClr val="bg1"/>
                </a:solidFill>
              </a:rPr>
              <a:t>hadir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sebagai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satu-satunya</a:t>
            </a:r>
            <a:r>
              <a:rPr lang="en-US" sz="2400" dirty="0">
                <a:solidFill>
                  <a:schemeClr val="bg1"/>
                </a:solidFill>
              </a:rPr>
              <a:t> platform </a:t>
            </a:r>
            <a:r>
              <a:rPr lang="en-US" sz="2400" dirty="0" err="1">
                <a:solidFill>
                  <a:schemeClr val="bg1"/>
                </a:solidFill>
              </a:rPr>
              <a:t>lokal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menggabungkan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edukasi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 err="1">
                <a:solidFill>
                  <a:schemeClr val="bg1"/>
                </a:solidFill>
              </a:rPr>
              <a:t>interaktivitas</a:t>
            </a:r>
            <a:r>
              <a:rPr lang="en-US" sz="2400" b="1" dirty="0">
                <a:solidFill>
                  <a:schemeClr val="bg1"/>
                </a:solidFill>
              </a:rPr>
              <a:t>, dan </a:t>
            </a:r>
            <a:r>
              <a:rPr lang="en-US" sz="2400" b="1" dirty="0" err="1">
                <a:solidFill>
                  <a:schemeClr val="bg1"/>
                </a:solidFill>
              </a:rPr>
              <a:t>gaya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ringan</a:t>
            </a:r>
            <a:r>
              <a:rPr lang="en-US" sz="2400" b="1" dirty="0">
                <a:solidFill>
                  <a:schemeClr val="bg1"/>
                </a:solidFill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</a:rPr>
              <a:t>mudah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dipahami</a:t>
            </a:r>
            <a:r>
              <a:rPr lang="en-US" sz="2400" dirty="0">
                <a:solidFill>
                  <a:schemeClr val="bg1"/>
                </a:solidFill>
              </a:rPr>
              <a:t> oleh pasar Indonesia.”</a:t>
            </a:r>
            <a:endParaRPr lang="en-US" sz="2400" b="1" dirty="0">
              <a:solidFill>
                <a:schemeClr val="bg1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E54F53-48F9-28E0-BB1F-84A1FC9FE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471186"/>
              </p:ext>
            </p:extLst>
          </p:nvPr>
        </p:nvGraphicFramePr>
        <p:xfrm>
          <a:off x="1003690" y="1806580"/>
          <a:ext cx="17070950" cy="62607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14190">
                  <a:extLst>
                    <a:ext uri="{9D8B030D-6E8A-4147-A177-3AD203B41FA5}">
                      <a16:colId xmlns:a16="http://schemas.microsoft.com/office/drawing/2014/main" val="400828166"/>
                    </a:ext>
                  </a:extLst>
                </a:gridCol>
                <a:gridCol w="3414190">
                  <a:extLst>
                    <a:ext uri="{9D8B030D-6E8A-4147-A177-3AD203B41FA5}">
                      <a16:colId xmlns:a16="http://schemas.microsoft.com/office/drawing/2014/main" val="2474188961"/>
                    </a:ext>
                  </a:extLst>
                </a:gridCol>
                <a:gridCol w="3414190">
                  <a:extLst>
                    <a:ext uri="{9D8B030D-6E8A-4147-A177-3AD203B41FA5}">
                      <a16:colId xmlns:a16="http://schemas.microsoft.com/office/drawing/2014/main" val="19791003"/>
                    </a:ext>
                  </a:extLst>
                </a:gridCol>
                <a:gridCol w="3414190">
                  <a:extLst>
                    <a:ext uri="{9D8B030D-6E8A-4147-A177-3AD203B41FA5}">
                      <a16:colId xmlns:a16="http://schemas.microsoft.com/office/drawing/2014/main" val="3972884589"/>
                    </a:ext>
                  </a:extLst>
                </a:gridCol>
                <a:gridCol w="3414190">
                  <a:extLst>
                    <a:ext uri="{9D8B030D-6E8A-4147-A177-3AD203B41FA5}">
                      <a16:colId xmlns:a16="http://schemas.microsoft.com/office/drawing/2014/main" val="2912614596"/>
                    </a:ext>
                  </a:extLst>
                </a:gridCol>
              </a:tblGrid>
              <a:tr h="651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 err="1">
                          <a:effectLst/>
                        </a:rPr>
                        <a:t>Aspek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Newsmaker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Investing.com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TradingView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>
                          <a:effectLst/>
                        </a:rPr>
                        <a:t>CNBC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76056125"/>
                  </a:ext>
                </a:extLst>
              </a:tr>
              <a:tr h="78842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 err="1">
                          <a:effectLst/>
                        </a:rPr>
                        <a:t>Fungsi</a:t>
                      </a:r>
                      <a:r>
                        <a:rPr lang="en-ID" sz="2000" kern="0" dirty="0">
                          <a:effectLst/>
                        </a:rPr>
                        <a:t> </a:t>
                      </a:r>
                      <a:r>
                        <a:rPr lang="en-ID" sz="2000" kern="0" dirty="0" err="1">
                          <a:effectLst/>
                        </a:rPr>
                        <a:t>utama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 err="1">
                          <a:effectLst/>
                        </a:rPr>
                        <a:t>Edukasi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analisa</a:t>
                      </a:r>
                      <a:r>
                        <a:rPr lang="en-ID" sz="2000" kern="0" dirty="0">
                          <a:effectLst/>
                        </a:rPr>
                        <a:t> </a:t>
                      </a:r>
                      <a:r>
                        <a:rPr lang="en-ID" sz="2000" kern="0" dirty="0" err="1">
                          <a:effectLst/>
                        </a:rPr>
                        <a:t>ringan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konten</a:t>
                      </a:r>
                      <a:r>
                        <a:rPr lang="en-ID" sz="2000" kern="0" dirty="0">
                          <a:effectLst/>
                        </a:rPr>
                        <a:t> visual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News pasar + kalender + data pasar global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Charting tools &amp; komunitas analisa teknikal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Berita finansial makro dan mikro Indonesia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62552446"/>
                  </a:ext>
                </a:extLst>
              </a:tr>
              <a:tr h="6511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Segmentasi pengguna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Trader pemula-menengah Indonesia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Trader retail global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>
                          <a:effectLst/>
                        </a:rPr>
                        <a:t>Trader </a:t>
                      </a:r>
                      <a:r>
                        <a:rPr lang="en-ID" sz="2000" kern="0" dirty="0" err="1">
                          <a:effectLst/>
                        </a:rPr>
                        <a:t>teknikal</a:t>
                      </a:r>
                      <a:r>
                        <a:rPr lang="en-ID" sz="2000" kern="0" dirty="0">
                          <a:effectLst/>
                        </a:rPr>
                        <a:t> </a:t>
                      </a:r>
                      <a:r>
                        <a:rPr lang="en-ID" sz="2000" kern="0" dirty="0" err="1">
                          <a:effectLst/>
                        </a:rPr>
                        <a:t>menengah</a:t>
                      </a:r>
                      <a:r>
                        <a:rPr lang="en-ID" sz="2000" kern="0" dirty="0">
                          <a:effectLst/>
                        </a:rPr>
                        <a:t> - pro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Investor umum dan masyarakat luas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20001348"/>
                  </a:ext>
                </a:extLst>
              </a:tr>
              <a:tr h="5283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Gaya penyampaian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Video, visual, sosial, ringan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Teks &amp; data angka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Chart interaktif + script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>
                          <a:effectLst/>
                        </a:rPr>
                        <a:t>Artikel &amp; </a:t>
                      </a:r>
                      <a:r>
                        <a:rPr lang="en-ID" sz="2000" kern="0" dirty="0" err="1">
                          <a:effectLst/>
                        </a:rPr>
                        <a:t>berita</a:t>
                      </a:r>
                      <a:r>
                        <a:rPr lang="en-ID" sz="2000" kern="0" dirty="0">
                          <a:effectLst/>
                        </a:rPr>
                        <a:t> media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51559239"/>
                  </a:ext>
                </a:extLst>
              </a:tr>
              <a:tr h="5283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Interaktivitas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✅ Live, Q&amp;A, komentar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❌ Satu arah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>
                          <a:effectLst/>
                        </a:rPr>
                        <a:t>✅ Chat </a:t>
                      </a:r>
                      <a:r>
                        <a:rPr lang="en-ID" sz="2000" kern="0" dirty="0" err="1">
                          <a:effectLst/>
                        </a:rPr>
                        <a:t>komunitas</a:t>
                      </a:r>
                      <a:r>
                        <a:rPr lang="en-ID" sz="2000" kern="0" dirty="0">
                          <a:effectLst/>
                        </a:rPr>
                        <a:t>, ide </a:t>
                      </a:r>
                      <a:r>
                        <a:rPr lang="en-ID" sz="2000" kern="0" dirty="0" err="1">
                          <a:effectLst/>
                        </a:rPr>
                        <a:t>publik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❌ Umumnya satu arah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10226751"/>
                  </a:ext>
                </a:extLst>
              </a:tr>
              <a:tr h="6511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Bahasa &amp; aksesibilitas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>
                          <a:effectLst/>
                        </a:rPr>
                        <a:t>Bahasa Indonesia &amp; Bahasa </a:t>
                      </a:r>
                      <a:r>
                        <a:rPr lang="en-ID" sz="2000" kern="0" dirty="0" err="1">
                          <a:effectLst/>
                        </a:rPr>
                        <a:t>Inggris</a:t>
                      </a:r>
                      <a:r>
                        <a:rPr lang="en-ID" sz="2000" kern="0" dirty="0">
                          <a:effectLst/>
                        </a:rPr>
                        <a:t>, </a:t>
                      </a:r>
                      <a:r>
                        <a:rPr lang="en-ID" sz="2000" kern="0" dirty="0" err="1">
                          <a:effectLst/>
                        </a:rPr>
                        <a:t>gaya</a:t>
                      </a:r>
                      <a:r>
                        <a:rPr lang="en-ID" sz="2000" kern="0" dirty="0">
                          <a:effectLst/>
                        </a:rPr>
                        <a:t> </a:t>
                      </a:r>
                      <a:r>
                        <a:rPr lang="en-ID" sz="2000" kern="0" dirty="0" err="1">
                          <a:effectLst/>
                        </a:rPr>
                        <a:t>ringan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Bahasa Inggris (opsi Indonesia terbatas)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>
                          <a:effectLst/>
                        </a:rPr>
                        <a:t>Bahasa </a:t>
                      </a:r>
                      <a:r>
                        <a:rPr lang="en-ID" sz="2000" kern="0" dirty="0" err="1">
                          <a:effectLst/>
                        </a:rPr>
                        <a:t>Inggris</a:t>
                      </a:r>
                      <a:r>
                        <a:rPr lang="en-ID" sz="2000" kern="0" dirty="0">
                          <a:effectLst/>
                        </a:rPr>
                        <a:t> &amp; Bahasa Indonesia </a:t>
                      </a:r>
                      <a:r>
                        <a:rPr lang="en-ID" sz="2000" kern="0" dirty="0" err="1">
                          <a:effectLst/>
                        </a:rPr>
                        <a:t>terbatas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Bahasa Indonesia formal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21927656"/>
                  </a:ext>
                </a:extLst>
              </a:tr>
              <a:tr h="78842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Cakupan konten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 err="1">
                          <a:effectLst/>
                        </a:rPr>
                        <a:t>Fokus</a:t>
                      </a:r>
                      <a:r>
                        <a:rPr lang="en-ID" sz="2000" kern="0" dirty="0">
                          <a:effectLst/>
                        </a:rPr>
                        <a:t> </a:t>
                      </a:r>
                      <a:r>
                        <a:rPr lang="en-ID" sz="2000" kern="0" dirty="0" err="1">
                          <a:effectLst/>
                        </a:rPr>
                        <a:t>edukasi</a:t>
                      </a:r>
                      <a:r>
                        <a:rPr lang="en-ID" sz="2000" kern="0" dirty="0">
                          <a:effectLst/>
                        </a:rPr>
                        <a:t> trading &amp; </a:t>
                      </a:r>
                      <a:r>
                        <a:rPr lang="en-ID" sz="2000" kern="0" dirty="0" err="1">
                          <a:effectLst/>
                        </a:rPr>
                        <a:t>analisis</a:t>
                      </a:r>
                      <a:r>
                        <a:rPr lang="en-ID" sz="2000" kern="0" dirty="0">
                          <a:effectLst/>
                        </a:rPr>
                        <a:t> pasar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Global stocks, crypto, futures, calendar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Analisa teknikal, indikator, strategi komunitas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Berita emiten, makroekonomi, kebijakan pemerintah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92683577"/>
                  </a:ext>
                </a:extLst>
              </a:tr>
              <a:tr h="6511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Tools analisis teknikal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>
                          <a:effectLst/>
                        </a:rPr>
                        <a:t>⚠️ Visual &amp; manual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✅ Ada tapi terbatas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✅✅ Lengkap (chart, script, backtest)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❌ Tidak ada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89130356"/>
                  </a:ext>
                </a:extLst>
              </a:tr>
              <a:tr h="3248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Kalender ekonomi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>
                          <a:effectLst/>
                        </a:rPr>
                        <a:t>✅ Ada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✅ Sangat lengkap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⚠️ Tidak utama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⚠️ Tidak jadi fitur utama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81144530"/>
                  </a:ext>
                </a:extLst>
              </a:tr>
              <a:tr h="5283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Edukasi untuk pemula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>
                          <a:effectLst/>
                        </a:rPr>
                        <a:t>✅ Sangat </a:t>
                      </a:r>
                      <a:r>
                        <a:rPr lang="en-ID" sz="2000" kern="0" dirty="0" err="1">
                          <a:effectLst/>
                        </a:rPr>
                        <a:t>cocok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⚠️ Cukup, tapi tidak ringan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>
                          <a:effectLst/>
                        </a:rPr>
                        <a:t>❌ Tidak untuk pemula</a:t>
                      </a:r>
                      <a:endParaRPr lang="en-ID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D" sz="2000" kern="0" dirty="0">
                          <a:effectLst/>
                        </a:rPr>
                        <a:t>⚠️ </a:t>
                      </a:r>
                      <a:r>
                        <a:rPr lang="en-ID" sz="2000" kern="0" dirty="0" err="1">
                          <a:effectLst/>
                        </a:rPr>
                        <a:t>Terbatas</a:t>
                      </a:r>
                      <a:endParaRPr lang="en-ID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07081391"/>
                  </a:ext>
                </a:extLst>
              </a:tr>
            </a:tbl>
          </a:graphicData>
        </a:graphic>
      </p:graphicFrame>
      <p:sp>
        <p:nvSpPr>
          <p:cNvPr id="6" name="TextBox 12">
            <a:extLst>
              <a:ext uri="{FF2B5EF4-FFF2-40B4-BE49-F238E27FC236}">
                <a16:creationId xmlns:a16="http://schemas.microsoft.com/office/drawing/2014/main" id="{605EBC37-004E-8E29-B958-A2B37F63291A}"/>
              </a:ext>
            </a:extLst>
          </p:cNvPr>
          <p:cNvSpPr txBox="1"/>
          <p:nvPr/>
        </p:nvSpPr>
        <p:spPr>
          <a:xfrm>
            <a:off x="1003690" y="8539860"/>
            <a:ext cx="15468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</a:rPr>
              <a:t>“Tidak </a:t>
            </a:r>
            <a:r>
              <a:rPr lang="en-US" sz="2400" dirty="0" err="1">
                <a:solidFill>
                  <a:schemeClr val="bg1"/>
                </a:solidFill>
              </a:rPr>
              <a:t>ada</a:t>
            </a:r>
            <a:r>
              <a:rPr lang="en-US" sz="2400" dirty="0">
                <a:solidFill>
                  <a:schemeClr val="bg1"/>
                </a:solidFill>
              </a:rPr>
              <a:t> portal lain di Indonesia yang </a:t>
            </a:r>
            <a:r>
              <a:rPr lang="en-US" sz="2400" dirty="0" err="1">
                <a:solidFill>
                  <a:schemeClr val="bg1"/>
                </a:solidFill>
              </a:rPr>
              <a:t>menyediakan</a:t>
            </a:r>
            <a:r>
              <a:rPr lang="en-US" sz="2400" dirty="0">
                <a:solidFill>
                  <a:schemeClr val="bg1"/>
                </a:solidFill>
              </a:rPr>
              <a:t> live </a:t>
            </a:r>
            <a:r>
              <a:rPr lang="en-US" sz="2400" dirty="0" err="1">
                <a:solidFill>
                  <a:schemeClr val="bg1"/>
                </a:solidFill>
              </a:rPr>
              <a:t>interaktif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i="1" dirty="0">
                <a:solidFill>
                  <a:schemeClr val="bg1"/>
                </a:solidFill>
              </a:rPr>
              <a:t>e-book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edukatif</a:t>
            </a:r>
            <a:r>
              <a:rPr lang="en-US" sz="2400" dirty="0">
                <a:solidFill>
                  <a:schemeClr val="bg1"/>
                </a:solidFill>
              </a:rPr>
              <a:t>, dan </a:t>
            </a:r>
            <a:r>
              <a:rPr lang="en-US" sz="2400" dirty="0" err="1">
                <a:solidFill>
                  <a:schemeClr val="bg1"/>
                </a:solidFill>
              </a:rPr>
              <a:t>analisa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ringan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secara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konsisten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Newsmaker </a:t>
            </a:r>
            <a:r>
              <a:rPr lang="en-US" sz="2400" b="1" dirty="0" err="1">
                <a:solidFill>
                  <a:schemeClr val="bg1"/>
                </a:solidFill>
              </a:rPr>
              <a:t>adalah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kombinasi</a:t>
            </a:r>
            <a:r>
              <a:rPr lang="en-US" sz="2400" b="1" dirty="0">
                <a:solidFill>
                  <a:schemeClr val="bg1"/>
                </a:solidFill>
              </a:rPr>
              <a:t> Investing, Trading View, &amp; CNBC, TikTok + </a:t>
            </a:r>
            <a:r>
              <a:rPr lang="en-US" sz="2400" b="1" dirty="0" err="1">
                <a:solidFill>
                  <a:schemeClr val="bg1"/>
                </a:solidFill>
              </a:rPr>
              <a:t>Akademi</a:t>
            </a:r>
            <a:r>
              <a:rPr lang="en-US" sz="2400" b="1" dirty="0">
                <a:solidFill>
                  <a:schemeClr val="bg1"/>
                </a:solidFill>
              </a:rPr>
              <a:t> SG.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  <a:endParaRPr lang="en-US" sz="2400" b="1" dirty="0">
              <a:solidFill>
                <a:schemeClr val="bg1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37770" y="-274106"/>
            <a:ext cx="17538957" cy="10657850"/>
            <a:chOff x="0" y="0"/>
            <a:chExt cx="22212652" cy="142104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12652" cy="14210466"/>
            </a:xfrm>
            <a:custGeom>
              <a:avLst/>
              <a:gdLst/>
              <a:ahLst/>
              <a:cxnLst/>
              <a:rect l="l" t="t" r="r" b="b"/>
              <a:pathLst>
                <a:path w="22212652" h="14210466">
                  <a:moveTo>
                    <a:pt x="0" y="0"/>
                  </a:moveTo>
                  <a:lnTo>
                    <a:pt x="22212652" y="0"/>
                  </a:lnTo>
                  <a:lnTo>
                    <a:pt x="22212652" y="14210466"/>
                  </a:lnTo>
                  <a:lnTo>
                    <a:pt x="0" y="14210466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86813" y="503262"/>
            <a:ext cx="16238834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</a:rPr>
              <a:t>“5 </a:t>
            </a:r>
            <a:r>
              <a:rPr lang="en-US" sz="4400" dirty="0" err="1">
                <a:solidFill>
                  <a:schemeClr val="bg1"/>
                </a:solidFill>
              </a:rPr>
              <a:t>Keunggulan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Strategis</a:t>
            </a:r>
            <a:r>
              <a:rPr lang="en-US" sz="4400" dirty="0">
                <a:solidFill>
                  <a:schemeClr val="bg1"/>
                </a:solidFill>
              </a:rPr>
              <a:t> Newsmaker: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 err="1">
                <a:solidFill>
                  <a:schemeClr val="bg1"/>
                </a:solidFill>
              </a:rPr>
              <a:t>Meningkatkan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Kredibilitas</a:t>
            </a:r>
            <a:r>
              <a:rPr lang="en-US" sz="4400" dirty="0">
                <a:solidFill>
                  <a:schemeClr val="bg1"/>
                </a:solidFill>
              </a:rPr>
              <a:t> &amp; Daya Tarik Cabang di Era Digital”</a:t>
            </a:r>
            <a:endParaRPr lang="en-US" sz="4400" b="1" dirty="0">
              <a:solidFill>
                <a:schemeClr val="bg1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8020" y="8188706"/>
            <a:ext cx="15267587" cy="88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2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</a:rPr>
              <a:t>“</a:t>
            </a:r>
            <a:r>
              <a:rPr lang="en-US" sz="2400" dirty="0" err="1">
                <a:solidFill>
                  <a:schemeClr val="bg1"/>
                </a:solidFill>
              </a:rPr>
              <a:t>Inilah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faktor-faktor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utama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membuat</a:t>
            </a:r>
            <a:r>
              <a:rPr lang="en-US" sz="2400" dirty="0">
                <a:solidFill>
                  <a:schemeClr val="bg1"/>
                </a:solidFill>
              </a:rPr>
              <a:t> Newsmaker </a:t>
            </a:r>
            <a:r>
              <a:rPr lang="en-US" sz="2400" dirty="0" err="1">
                <a:solidFill>
                  <a:schemeClr val="bg1"/>
                </a:solidFill>
              </a:rPr>
              <a:t>tidak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hanya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menjadi</a:t>
            </a:r>
            <a:r>
              <a:rPr lang="en-US" sz="2400" dirty="0">
                <a:solidFill>
                  <a:schemeClr val="bg1"/>
                </a:solidFill>
              </a:rPr>
              <a:t> portal </a:t>
            </a:r>
            <a:r>
              <a:rPr lang="en-US" sz="2400" dirty="0" err="1">
                <a:solidFill>
                  <a:schemeClr val="bg1"/>
                </a:solidFill>
              </a:rPr>
              <a:t>berita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tetapi</a:t>
            </a:r>
            <a:r>
              <a:rPr lang="en-US" sz="2400" dirty="0">
                <a:solidFill>
                  <a:schemeClr val="bg1"/>
                </a:solidFill>
              </a:rPr>
              <a:t> juga </a:t>
            </a:r>
            <a:r>
              <a:rPr lang="en-US" sz="2400" dirty="0" err="1">
                <a:solidFill>
                  <a:schemeClr val="bg1"/>
                </a:solidFill>
              </a:rPr>
              <a:t>mesin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reputasi</a:t>
            </a:r>
            <a:r>
              <a:rPr lang="en-US" sz="2400" dirty="0">
                <a:solidFill>
                  <a:schemeClr val="bg1"/>
                </a:solidFill>
              </a:rPr>
              <a:t> dan </a:t>
            </a:r>
            <a:r>
              <a:rPr lang="en-US" sz="2400" dirty="0" err="1">
                <a:solidFill>
                  <a:schemeClr val="bg1"/>
                </a:solidFill>
              </a:rPr>
              <a:t>kepercayaan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seluruh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cabang</a:t>
            </a:r>
            <a:r>
              <a:rPr lang="en-US" sz="2400" dirty="0">
                <a:solidFill>
                  <a:schemeClr val="bg1"/>
                </a:solidFill>
              </a:rPr>
              <a:t> SG.”</a:t>
            </a:r>
            <a:endParaRPr lang="en-US" sz="2187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562228" y="2563028"/>
            <a:ext cx="4500659" cy="2348895"/>
            <a:chOff x="0" y="0"/>
            <a:chExt cx="16695402" cy="8713336"/>
          </a:xfrm>
        </p:grpSpPr>
        <p:sp>
          <p:nvSpPr>
            <p:cNvPr id="9" name="Freeform 9"/>
            <p:cNvSpPr/>
            <p:nvPr/>
          </p:nvSpPr>
          <p:spPr>
            <a:xfrm>
              <a:off x="39519" y="51911"/>
              <a:ext cx="16616414" cy="8609432"/>
            </a:xfrm>
            <a:custGeom>
              <a:avLst/>
              <a:gdLst/>
              <a:ahLst/>
              <a:cxnLst/>
              <a:rect l="l" t="t" r="r" b="b"/>
              <a:pathLst>
                <a:path w="16616414" h="8609432">
                  <a:moveTo>
                    <a:pt x="0" y="498345"/>
                  </a:moveTo>
                  <a:cubicBezTo>
                    <a:pt x="0" y="223217"/>
                    <a:pt x="171116" y="0"/>
                    <a:pt x="382145" y="0"/>
                  </a:cubicBezTo>
                  <a:lnTo>
                    <a:pt x="16234268" y="0"/>
                  </a:lnTo>
                  <a:cubicBezTo>
                    <a:pt x="16445296" y="0"/>
                    <a:pt x="16616413" y="223217"/>
                    <a:pt x="16616413" y="498345"/>
                  </a:cubicBezTo>
                  <a:lnTo>
                    <a:pt x="16616413" y="8111087"/>
                  </a:lnTo>
                  <a:cubicBezTo>
                    <a:pt x="16616413" y="8386215"/>
                    <a:pt x="16445296" y="8609432"/>
                    <a:pt x="16234268" y="8609432"/>
                  </a:cubicBezTo>
                  <a:lnTo>
                    <a:pt x="382145" y="8609432"/>
                  </a:lnTo>
                  <a:cubicBezTo>
                    <a:pt x="171116" y="8609432"/>
                    <a:pt x="0" y="8386474"/>
                    <a:pt x="0" y="8111087"/>
                  </a:cubicBezTo>
                  <a:close/>
                </a:path>
              </a:pathLst>
            </a:custGeom>
            <a:solidFill>
              <a:srgbClr val="AFC2E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6695434" cy="8713254"/>
            </a:xfrm>
            <a:custGeom>
              <a:avLst/>
              <a:gdLst/>
              <a:ahLst/>
              <a:cxnLst/>
              <a:rect l="l" t="t" r="r" b="b"/>
              <a:pathLst>
                <a:path w="16695434" h="8713254">
                  <a:moveTo>
                    <a:pt x="0" y="550256"/>
                  </a:moveTo>
                  <a:cubicBezTo>
                    <a:pt x="0" y="246058"/>
                    <a:pt x="189097" y="0"/>
                    <a:pt x="421664" y="0"/>
                  </a:cubicBezTo>
                  <a:lnTo>
                    <a:pt x="16273787" y="0"/>
                  </a:lnTo>
                  <a:lnTo>
                    <a:pt x="16273787" y="51911"/>
                  </a:lnTo>
                  <a:lnTo>
                    <a:pt x="16273787" y="0"/>
                  </a:lnTo>
                  <a:cubicBezTo>
                    <a:pt x="16506354" y="0"/>
                    <a:pt x="16695434" y="246058"/>
                    <a:pt x="16695434" y="550256"/>
                  </a:cubicBezTo>
                  <a:lnTo>
                    <a:pt x="16695434" y="8162998"/>
                  </a:lnTo>
                  <a:lnTo>
                    <a:pt x="16655932" y="8162998"/>
                  </a:lnTo>
                  <a:lnTo>
                    <a:pt x="16695434" y="8162998"/>
                  </a:lnTo>
                  <a:cubicBezTo>
                    <a:pt x="16695434" y="8467196"/>
                    <a:pt x="16506354" y="8713254"/>
                    <a:pt x="16273787" y="8713254"/>
                  </a:cubicBezTo>
                  <a:lnTo>
                    <a:pt x="16273787" y="8661343"/>
                  </a:lnTo>
                  <a:lnTo>
                    <a:pt x="16273787" y="8713254"/>
                  </a:lnTo>
                  <a:lnTo>
                    <a:pt x="421664" y="8713254"/>
                  </a:lnTo>
                  <a:lnTo>
                    <a:pt x="421664" y="8661343"/>
                  </a:lnTo>
                  <a:lnTo>
                    <a:pt x="421664" y="8713254"/>
                  </a:lnTo>
                  <a:cubicBezTo>
                    <a:pt x="189097" y="8713254"/>
                    <a:pt x="0" y="8467456"/>
                    <a:pt x="0" y="8162998"/>
                  </a:cubicBezTo>
                  <a:lnTo>
                    <a:pt x="0" y="550256"/>
                  </a:lnTo>
                  <a:lnTo>
                    <a:pt x="39519" y="550256"/>
                  </a:lnTo>
                  <a:lnTo>
                    <a:pt x="0" y="550256"/>
                  </a:lnTo>
                  <a:moveTo>
                    <a:pt x="79037" y="550256"/>
                  </a:moveTo>
                  <a:lnTo>
                    <a:pt x="79037" y="8162998"/>
                  </a:lnTo>
                  <a:lnTo>
                    <a:pt x="39519" y="8162998"/>
                  </a:lnTo>
                  <a:lnTo>
                    <a:pt x="79037" y="8162998"/>
                  </a:lnTo>
                  <a:cubicBezTo>
                    <a:pt x="79037" y="8409315"/>
                    <a:pt x="232172" y="8609433"/>
                    <a:pt x="421664" y="8609433"/>
                  </a:cubicBezTo>
                  <a:lnTo>
                    <a:pt x="16273787" y="8609433"/>
                  </a:lnTo>
                  <a:cubicBezTo>
                    <a:pt x="16463279" y="8609433"/>
                    <a:pt x="16616414" y="8409315"/>
                    <a:pt x="16616414" y="8162998"/>
                  </a:cubicBezTo>
                  <a:lnTo>
                    <a:pt x="16616414" y="550256"/>
                  </a:lnTo>
                  <a:lnTo>
                    <a:pt x="16655932" y="550256"/>
                  </a:lnTo>
                  <a:lnTo>
                    <a:pt x="16616414" y="550256"/>
                  </a:lnTo>
                  <a:cubicBezTo>
                    <a:pt x="16616414" y="303939"/>
                    <a:pt x="16463279" y="103822"/>
                    <a:pt x="16273787" y="103822"/>
                  </a:cubicBezTo>
                  <a:lnTo>
                    <a:pt x="421664" y="103822"/>
                  </a:lnTo>
                  <a:lnTo>
                    <a:pt x="421664" y="51911"/>
                  </a:lnTo>
                  <a:lnTo>
                    <a:pt x="421664" y="103822"/>
                  </a:lnTo>
                  <a:cubicBezTo>
                    <a:pt x="232172" y="103822"/>
                    <a:pt x="79037" y="303939"/>
                    <a:pt x="79037" y="550256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26390" y="2563028"/>
            <a:ext cx="238506" cy="2348895"/>
            <a:chOff x="0" y="0"/>
            <a:chExt cx="427748" cy="42126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748" cy="4212590"/>
            </a:xfrm>
            <a:custGeom>
              <a:avLst/>
              <a:gdLst/>
              <a:ahLst/>
              <a:cxnLst/>
              <a:rect l="l" t="t" r="r" b="b"/>
              <a:pathLst>
                <a:path w="427748" h="4212590">
                  <a:moveTo>
                    <a:pt x="0" y="101600"/>
                  </a:moveTo>
                  <a:cubicBezTo>
                    <a:pt x="0" y="45466"/>
                    <a:pt x="95709" y="0"/>
                    <a:pt x="213874" y="0"/>
                  </a:cubicBezTo>
                  <a:cubicBezTo>
                    <a:pt x="332040" y="0"/>
                    <a:pt x="427748" y="45466"/>
                    <a:pt x="427748" y="101600"/>
                  </a:cubicBezTo>
                  <a:lnTo>
                    <a:pt x="427748" y="4110990"/>
                  </a:lnTo>
                  <a:cubicBezTo>
                    <a:pt x="427748" y="4167124"/>
                    <a:pt x="332040" y="4212590"/>
                    <a:pt x="213874" y="4212590"/>
                  </a:cubicBezTo>
                  <a:cubicBezTo>
                    <a:pt x="95709" y="4212590"/>
                    <a:pt x="0" y="4167124"/>
                    <a:pt x="0" y="4110990"/>
                  </a:cubicBezTo>
                  <a:close/>
                </a:path>
              </a:pathLst>
            </a:custGeom>
            <a:solidFill>
              <a:srgbClr val="4572D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483139" y="2563028"/>
            <a:ext cx="4500659" cy="2348895"/>
            <a:chOff x="0" y="0"/>
            <a:chExt cx="16695402" cy="8713336"/>
          </a:xfrm>
        </p:grpSpPr>
        <p:sp>
          <p:nvSpPr>
            <p:cNvPr id="14" name="Freeform 14"/>
            <p:cNvSpPr/>
            <p:nvPr/>
          </p:nvSpPr>
          <p:spPr>
            <a:xfrm>
              <a:off x="39519" y="51911"/>
              <a:ext cx="16616414" cy="8609432"/>
            </a:xfrm>
            <a:custGeom>
              <a:avLst/>
              <a:gdLst/>
              <a:ahLst/>
              <a:cxnLst/>
              <a:rect l="l" t="t" r="r" b="b"/>
              <a:pathLst>
                <a:path w="16616414" h="8609432">
                  <a:moveTo>
                    <a:pt x="0" y="498345"/>
                  </a:moveTo>
                  <a:cubicBezTo>
                    <a:pt x="0" y="223217"/>
                    <a:pt x="171116" y="0"/>
                    <a:pt x="382145" y="0"/>
                  </a:cubicBezTo>
                  <a:lnTo>
                    <a:pt x="16234268" y="0"/>
                  </a:lnTo>
                  <a:cubicBezTo>
                    <a:pt x="16445296" y="0"/>
                    <a:pt x="16616413" y="223217"/>
                    <a:pt x="16616413" y="498345"/>
                  </a:cubicBezTo>
                  <a:lnTo>
                    <a:pt x="16616413" y="8111087"/>
                  </a:lnTo>
                  <a:cubicBezTo>
                    <a:pt x="16616413" y="8386215"/>
                    <a:pt x="16445296" y="8609432"/>
                    <a:pt x="16234268" y="8609432"/>
                  </a:cubicBezTo>
                  <a:lnTo>
                    <a:pt x="382145" y="8609432"/>
                  </a:lnTo>
                  <a:cubicBezTo>
                    <a:pt x="171116" y="8609432"/>
                    <a:pt x="0" y="8386474"/>
                    <a:pt x="0" y="8111087"/>
                  </a:cubicBezTo>
                  <a:close/>
                </a:path>
              </a:pathLst>
            </a:custGeom>
            <a:solidFill>
              <a:srgbClr val="AFC2E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6695434" cy="8713254"/>
            </a:xfrm>
            <a:custGeom>
              <a:avLst/>
              <a:gdLst/>
              <a:ahLst/>
              <a:cxnLst/>
              <a:rect l="l" t="t" r="r" b="b"/>
              <a:pathLst>
                <a:path w="16695434" h="8713254">
                  <a:moveTo>
                    <a:pt x="0" y="550256"/>
                  </a:moveTo>
                  <a:cubicBezTo>
                    <a:pt x="0" y="246058"/>
                    <a:pt x="189097" y="0"/>
                    <a:pt x="421664" y="0"/>
                  </a:cubicBezTo>
                  <a:lnTo>
                    <a:pt x="16273787" y="0"/>
                  </a:lnTo>
                  <a:lnTo>
                    <a:pt x="16273787" y="51911"/>
                  </a:lnTo>
                  <a:lnTo>
                    <a:pt x="16273787" y="0"/>
                  </a:lnTo>
                  <a:cubicBezTo>
                    <a:pt x="16506354" y="0"/>
                    <a:pt x="16695434" y="246058"/>
                    <a:pt x="16695434" y="550256"/>
                  </a:cubicBezTo>
                  <a:lnTo>
                    <a:pt x="16695434" y="8162998"/>
                  </a:lnTo>
                  <a:lnTo>
                    <a:pt x="16655932" y="8162998"/>
                  </a:lnTo>
                  <a:lnTo>
                    <a:pt x="16695434" y="8162998"/>
                  </a:lnTo>
                  <a:cubicBezTo>
                    <a:pt x="16695434" y="8467196"/>
                    <a:pt x="16506354" y="8713254"/>
                    <a:pt x="16273787" y="8713254"/>
                  </a:cubicBezTo>
                  <a:lnTo>
                    <a:pt x="16273787" y="8661343"/>
                  </a:lnTo>
                  <a:lnTo>
                    <a:pt x="16273787" y="8713254"/>
                  </a:lnTo>
                  <a:lnTo>
                    <a:pt x="421664" y="8713254"/>
                  </a:lnTo>
                  <a:lnTo>
                    <a:pt x="421664" y="8661343"/>
                  </a:lnTo>
                  <a:lnTo>
                    <a:pt x="421664" y="8713254"/>
                  </a:lnTo>
                  <a:cubicBezTo>
                    <a:pt x="189097" y="8713254"/>
                    <a:pt x="0" y="8467456"/>
                    <a:pt x="0" y="8162998"/>
                  </a:cubicBezTo>
                  <a:lnTo>
                    <a:pt x="0" y="550256"/>
                  </a:lnTo>
                  <a:lnTo>
                    <a:pt x="39519" y="550256"/>
                  </a:lnTo>
                  <a:lnTo>
                    <a:pt x="0" y="550256"/>
                  </a:lnTo>
                  <a:moveTo>
                    <a:pt x="79037" y="550256"/>
                  </a:moveTo>
                  <a:lnTo>
                    <a:pt x="79037" y="8162998"/>
                  </a:lnTo>
                  <a:lnTo>
                    <a:pt x="39519" y="8162998"/>
                  </a:lnTo>
                  <a:lnTo>
                    <a:pt x="79037" y="8162998"/>
                  </a:lnTo>
                  <a:cubicBezTo>
                    <a:pt x="79037" y="8409315"/>
                    <a:pt x="232172" y="8609433"/>
                    <a:pt x="421664" y="8609433"/>
                  </a:cubicBezTo>
                  <a:lnTo>
                    <a:pt x="16273787" y="8609433"/>
                  </a:lnTo>
                  <a:cubicBezTo>
                    <a:pt x="16463279" y="8609433"/>
                    <a:pt x="16616414" y="8409315"/>
                    <a:pt x="16616414" y="8162998"/>
                  </a:cubicBezTo>
                  <a:lnTo>
                    <a:pt x="16616414" y="550256"/>
                  </a:lnTo>
                  <a:lnTo>
                    <a:pt x="16655932" y="550256"/>
                  </a:lnTo>
                  <a:lnTo>
                    <a:pt x="16616414" y="550256"/>
                  </a:lnTo>
                  <a:cubicBezTo>
                    <a:pt x="16616414" y="303939"/>
                    <a:pt x="16463279" y="103822"/>
                    <a:pt x="16273787" y="103822"/>
                  </a:cubicBezTo>
                  <a:lnTo>
                    <a:pt x="421664" y="103822"/>
                  </a:lnTo>
                  <a:lnTo>
                    <a:pt x="421664" y="51911"/>
                  </a:lnTo>
                  <a:lnTo>
                    <a:pt x="421664" y="103822"/>
                  </a:lnTo>
                  <a:cubicBezTo>
                    <a:pt x="232172" y="103822"/>
                    <a:pt x="79037" y="303939"/>
                    <a:pt x="79037" y="550256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424329" y="2563028"/>
            <a:ext cx="4500659" cy="2348895"/>
            <a:chOff x="0" y="0"/>
            <a:chExt cx="16695402" cy="8713336"/>
          </a:xfrm>
        </p:grpSpPr>
        <p:sp>
          <p:nvSpPr>
            <p:cNvPr id="17" name="Freeform 17"/>
            <p:cNvSpPr/>
            <p:nvPr/>
          </p:nvSpPr>
          <p:spPr>
            <a:xfrm>
              <a:off x="39519" y="51911"/>
              <a:ext cx="16616414" cy="8609432"/>
            </a:xfrm>
            <a:custGeom>
              <a:avLst/>
              <a:gdLst/>
              <a:ahLst/>
              <a:cxnLst/>
              <a:rect l="l" t="t" r="r" b="b"/>
              <a:pathLst>
                <a:path w="16616414" h="8609432">
                  <a:moveTo>
                    <a:pt x="0" y="498345"/>
                  </a:moveTo>
                  <a:cubicBezTo>
                    <a:pt x="0" y="223217"/>
                    <a:pt x="171116" y="0"/>
                    <a:pt x="382145" y="0"/>
                  </a:cubicBezTo>
                  <a:lnTo>
                    <a:pt x="16234268" y="0"/>
                  </a:lnTo>
                  <a:cubicBezTo>
                    <a:pt x="16445296" y="0"/>
                    <a:pt x="16616413" y="223217"/>
                    <a:pt x="16616413" y="498345"/>
                  </a:cubicBezTo>
                  <a:lnTo>
                    <a:pt x="16616413" y="8111087"/>
                  </a:lnTo>
                  <a:cubicBezTo>
                    <a:pt x="16616413" y="8386215"/>
                    <a:pt x="16445296" y="8609432"/>
                    <a:pt x="16234268" y="8609432"/>
                  </a:cubicBezTo>
                  <a:lnTo>
                    <a:pt x="382145" y="8609432"/>
                  </a:lnTo>
                  <a:cubicBezTo>
                    <a:pt x="171116" y="8609432"/>
                    <a:pt x="0" y="8386474"/>
                    <a:pt x="0" y="8111087"/>
                  </a:cubicBezTo>
                  <a:close/>
                </a:path>
              </a:pathLst>
            </a:custGeom>
            <a:solidFill>
              <a:srgbClr val="AFC2E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6695434" cy="8713254"/>
            </a:xfrm>
            <a:custGeom>
              <a:avLst/>
              <a:gdLst/>
              <a:ahLst/>
              <a:cxnLst/>
              <a:rect l="l" t="t" r="r" b="b"/>
              <a:pathLst>
                <a:path w="16695434" h="8713254">
                  <a:moveTo>
                    <a:pt x="0" y="550256"/>
                  </a:moveTo>
                  <a:cubicBezTo>
                    <a:pt x="0" y="246058"/>
                    <a:pt x="189097" y="0"/>
                    <a:pt x="421664" y="0"/>
                  </a:cubicBezTo>
                  <a:lnTo>
                    <a:pt x="16273787" y="0"/>
                  </a:lnTo>
                  <a:lnTo>
                    <a:pt x="16273787" y="51911"/>
                  </a:lnTo>
                  <a:lnTo>
                    <a:pt x="16273787" y="0"/>
                  </a:lnTo>
                  <a:cubicBezTo>
                    <a:pt x="16506354" y="0"/>
                    <a:pt x="16695434" y="246058"/>
                    <a:pt x="16695434" y="550256"/>
                  </a:cubicBezTo>
                  <a:lnTo>
                    <a:pt x="16695434" y="8162998"/>
                  </a:lnTo>
                  <a:lnTo>
                    <a:pt x="16655932" y="8162998"/>
                  </a:lnTo>
                  <a:lnTo>
                    <a:pt x="16695434" y="8162998"/>
                  </a:lnTo>
                  <a:cubicBezTo>
                    <a:pt x="16695434" y="8467196"/>
                    <a:pt x="16506354" y="8713254"/>
                    <a:pt x="16273787" y="8713254"/>
                  </a:cubicBezTo>
                  <a:lnTo>
                    <a:pt x="16273787" y="8661343"/>
                  </a:lnTo>
                  <a:lnTo>
                    <a:pt x="16273787" y="8713254"/>
                  </a:lnTo>
                  <a:lnTo>
                    <a:pt x="421664" y="8713254"/>
                  </a:lnTo>
                  <a:lnTo>
                    <a:pt x="421664" y="8661343"/>
                  </a:lnTo>
                  <a:lnTo>
                    <a:pt x="421664" y="8713254"/>
                  </a:lnTo>
                  <a:cubicBezTo>
                    <a:pt x="189097" y="8713254"/>
                    <a:pt x="0" y="8467456"/>
                    <a:pt x="0" y="8162998"/>
                  </a:cubicBezTo>
                  <a:lnTo>
                    <a:pt x="0" y="550256"/>
                  </a:lnTo>
                  <a:lnTo>
                    <a:pt x="39519" y="550256"/>
                  </a:lnTo>
                  <a:lnTo>
                    <a:pt x="0" y="550256"/>
                  </a:lnTo>
                  <a:moveTo>
                    <a:pt x="79037" y="550256"/>
                  </a:moveTo>
                  <a:lnTo>
                    <a:pt x="79037" y="8162998"/>
                  </a:lnTo>
                  <a:lnTo>
                    <a:pt x="39519" y="8162998"/>
                  </a:lnTo>
                  <a:lnTo>
                    <a:pt x="79037" y="8162998"/>
                  </a:lnTo>
                  <a:cubicBezTo>
                    <a:pt x="79037" y="8409315"/>
                    <a:pt x="232172" y="8609433"/>
                    <a:pt x="421664" y="8609433"/>
                  </a:cubicBezTo>
                  <a:lnTo>
                    <a:pt x="16273787" y="8609433"/>
                  </a:lnTo>
                  <a:cubicBezTo>
                    <a:pt x="16463279" y="8609433"/>
                    <a:pt x="16616414" y="8409315"/>
                    <a:pt x="16616414" y="8162998"/>
                  </a:cubicBezTo>
                  <a:lnTo>
                    <a:pt x="16616414" y="550256"/>
                  </a:lnTo>
                  <a:lnTo>
                    <a:pt x="16655932" y="550256"/>
                  </a:lnTo>
                  <a:lnTo>
                    <a:pt x="16616414" y="550256"/>
                  </a:lnTo>
                  <a:cubicBezTo>
                    <a:pt x="16616414" y="303939"/>
                    <a:pt x="16463279" y="103822"/>
                    <a:pt x="16273787" y="103822"/>
                  </a:cubicBezTo>
                  <a:lnTo>
                    <a:pt x="421664" y="103822"/>
                  </a:lnTo>
                  <a:lnTo>
                    <a:pt x="421664" y="51911"/>
                  </a:lnTo>
                  <a:lnTo>
                    <a:pt x="421664" y="103822"/>
                  </a:lnTo>
                  <a:cubicBezTo>
                    <a:pt x="232172" y="103822"/>
                    <a:pt x="79037" y="303939"/>
                    <a:pt x="79037" y="550256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363886" y="2563028"/>
            <a:ext cx="238506" cy="2348895"/>
            <a:chOff x="0" y="0"/>
            <a:chExt cx="427748" cy="42126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27748" cy="4212590"/>
            </a:xfrm>
            <a:custGeom>
              <a:avLst/>
              <a:gdLst/>
              <a:ahLst/>
              <a:cxnLst/>
              <a:rect l="l" t="t" r="r" b="b"/>
              <a:pathLst>
                <a:path w="427748" h="4212590">
                  <a:moveTo>
                    <a:pt x="0" y="101600"/>
                  </a:moveTo>
                  <a:cubicBezTo>
                    <a:pt x="0" y="45466"/>
                    <a:pt x="95709" y="0"/>
                    <a:pt x="213874" y="0"/>
                  </a:cubicBezTo>
                  <a:cubicBezTo>
                    <a:pt x="332040" y="0"/>
                    <a:pt x="427748" y="45466"/>
                    <a:pt x="427748" y="101600"/>
                  </a:cubicBezTo>
                  <a:lnTo>
                    <a:pt x="427748" y="4110990"/>
                  </a:lnTo>
                  <a:cubicBezTo>
                    <a:pt x="427748" y="4167124"/>
                    <a:pt x="332040" y="4212590"/>
                    <a:pt x="213874" y="4212590"/>
                  </a:cubicBezTo>
                  <a:cubicBezTo>
                    <a:pt x="95709" y="4212590"/>
                    <a:pt x="0" y="4167124"/>
                    <a:pt x="0" y="4110990"/>
                  </a:cubicBezTo>
                  <a:close/>
                </a:path>
              </a:pathLst>
            </a:custGeom>
            <a:solidFill>
              <a:srgbClr val="4572D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301381" y="2563028"/>
            <a:ext cx="238506" cy="2348895"/>
            <a:chOff x="0" y="0"/>
            <a:chExt cx="427748" cy="42126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27748" cy="4212590"/>
            </a:xfrm>
            <a:custGeom>
              <a:avLst/>
              <a:gdLst/>
              <a:ahLst/>
              <a:cxnLst/>
              <a:rect l="l" t="t" r="r" b="b"/>
              <a:pathLst>
                <a:path w="427748" h="4212590">
                  <a:moveTo>
                    <a:pt x="0" y="101600"/>
                  </a:moveTo>
                  <a:cubicBezTo>
                    <a:pt x="0" y="45466"/>
                    <a:pt x="95709" y="0"/>
                    <a:pt x="213874" y="0"/>
                  </a:cubicBezTo>
                  <a:cubicBezTo>
                    <a:pt x="332040" y="0"/>
                    <a:pt x="427748" y="45466"/>
                    <a:pt x="427748" y="101600"/>
                  </a:cubicBezTo>
                  <a:lnTo>
                    <a:pt x="427748" y="4110990"/>
                  </a:lnTo>
                  <a:cubicBezTo>
                    <a:pt x="427748" y="4167124"/>
                    <a:pt x="332040" y="4212590"/>
                    <a:pt x="213874" y="4212590"/>
                  </a:cubicBezTo>
                  <a:cubicBezTo>
                    <a:pt x="95709" y="4212590"/>
                    <a:pt x="0" y="4167124"/>
                    <a:pt x="0" y="4110990"/>
                  </a:cubicBezTo>
                  <a:close/>
                </a:path>
              </a:pathLst>
            </a:custGeom>
            <a:solidFill>
              <a:srgbClr val="4572DA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548902" y="2760364"/>
            <a:ext cx="450065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Bahasa </a:t>
            </a:r>
            <a:r>
              <a:rPr lang="en-US" sz="2187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Lokal</a:t>
            </a:r>
            <a:r>
              <a:rPr lang="en-US" sz="2187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&amp; Gaya </a:t>
            </a:r>
            <a:r>
              <a:rPr lang="en-US" sz="2187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Ringan</a:t>
            </a:r>
            <a:endParaRPr lang="en-US" sz="2187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02391" y="2760364"/>
            <a:ext cx="450065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Format Sosial &amp; Interaktif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39887" y="2760364"/>
            <a:ext cx="450065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Live Interaktif Harian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3418045" y="5375867"/>
            <a:ext cx="4500659" cy="2348895"/>
            <a:chOff x="0" y="0"/>
            <a:chExt cx="16695402" cy="8713336"/>
          </a:xfrm>
        </p:grpSpPr>
        <p:sp>
          <p:nvSpPr>
            <p:cNvPr id="30" name="Freeform 30"/>
            <p:cNvSpPr/>
            <p:nvPr/>
          </p:nvSpPr>
          <p:spPr>
            <a:xfrm>
              <a:off x="39519" y="51911"/>
              <a:ext cx="16616414" cy="8609432"/>
            </a:xfrm>
            <a:custGeom>
              <a:avLst/>
              <a:gdLst/>
              <a:ahLst/>
              <a:cxnLst/>
              <a:rect l="l" t="t" r="r" b="b"/>
              <a:pathLst>
                <a:path w="16616414" h="8609432">
                  <a:moveTo>
                    <a:pt x="0" y="498345"/>
                  </a:moveTo>
                  <a:cubicBezTo>
                    <a:pt x="0" y="223217"/>
                    <a:pt x="171116" y="0"/>
                    <a:pt x="382145" y="0"/>
                  </a:cubicBezTo>
                  <a:lnTo>
                    <a:pt x="16234268" y="0"/>
                  </a:lnTo>
                  <a:cubicBezTo>
                    <a:pt x="16445296" y="0"/>
                    <a:pt x="16616413" y="223217"/>
                    <a:pt x="16616413" y="498345"/>
                  </a:cubicBezTo>
                  <a:lnTo>
                    <a:pt x="16616413" y="8111087"/>
                  </a:lnTo>
                  <a:cubicBezTo>
                    <a:pt x="16616413" y="8386215"/>
                    <a:pt x="16445296" y="8609432"/>
                    <a:pt x="16234268" y="8609432"/>
                  </a:cubicBezTo>
                  <a:lnTo>
                    <a:pt x="382145" y="8609432"/>
                  </a:lnTo>
                  <a:cubicBezTo>
                    <a:pt x="171116" y="8609432"/>
                    <a:pt x="0" y="8386474"/>
                    <a:pt x="0" y="8111087"/>
                  </a:cubicBezTo>
                  <a:close/>
                </a:path>
              </a:pathLst>
            </a:custGeom>
            <a:solidFill>
              <a:srgbClr val="AFC2E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6695434" cy="8713254"/>
            </a:xfrm>
            <a:custGeom>
              <a:avLst/>
              <a:gdLst/>
              <a:ahLst/>
              <a:cxnLst/>
              <a:rect l="l" t="t" r="r" b="b"/>
              <a:pathLst>
                <a:path w="16695434" h="8713254">
                  <a:moveTo>
                    <a:pt x="0" y="550256"/>
                  </a:moveTo>
                  <a:cubicBezTo>
                    <a:pt x="0" y="246058"/>
                    <a:pt x="189097" y="0"/>
                    <a:pt x="421664" y="0"/>
                  </a:cubicBezTo>
                  <a:lnTo>
                    <a:pt x="16273787" y="0"/>
                  </a:lnTo>
                  <a:lnTo>
                    <a:pt x="16273787" y="51911"/>
                  </a:lnTo>
                  <a:lnTo>
                    <a:pt x="16273787" y="0"/>
                  </a:lnTo>
                  <a:cubicBezTo>
                    <a:pt x="16506354" y="0"/>
                    <a:pt x="16695434" y="246058"/>
                    <a:pt x="16695434" y="550256"/>
                  </a:cubicBezTo>
                  <a:lnTo>
                    <a:pt x="16695434" y="8162998"/>
                  </a:lnTo>
                  <a:lnTo>
                    <a:pt x="16655932" y="8162998"/>
                  </a:lnTo>
                  <a:lnTo>
                    <a:pt x="16695434" y="8162998"/>
                  </a:lnTo>
                  <a:cubicBezTo>
                    <a:pt x="16695434" y="8467196"/>
                    <a:pt x="16506354" y="8713254"/>
                    <a:pt x="16273787" y="8713254"/>
                  </a:cubicBezTo>
                  <a:lnTo>
                    <a:pt x="16273787" y="8661343"/>
                  </a:lnTo>
                  <a:lnTo>
                    <a:pt x="16273787" y="8713254"/>
                  </a:lnTo>
                  <a:lnTo>
                    <a:pt x="421664" y="8713254"/>
                  </a:lnTo>
                  <a:lnTo>
                    <a:pt x="421664" y="8661343"/>
                  </a:lnTo>
                  <a:lnTo>
                    <a:pt x="421664" y="8713254"/>
                  </a:lnTo>
                  <a:cubicBezTo>
                    <a:pt x="189097" y="8713254"/>
                    <a:pt x="0" y="8467456"/>
                    <a:pt x="0" y="8162998"/>
                  </a:cubicBezTo>
                  <a:lnTo>
                    <a:pt x="0" y="550256"/>
                  </a:lnTo>
                  <a:lnTo>
                    <a:pt x="39519" y="550256"/>
                  </a:lnTo>
                  <a:lnTo>
                    <a:pt x="0" y="550256"/>
                  </a:lnTo>
                  <a:moveTo>
                    <a:pt x="79037" y="550256"/>
                  </a:moveTo>
                  <a:lnTo>
                    <a:pt x="79037" y="8162998"/>
                  </a:lnTo>
                  <a:lnTo>
                    <a:pt x="39519" y="8162998"/>
                  </a:lnTo>
                  <a:lnTo>
                    <a:pt x="79037" y="8162998"/>
                  </a:lnTo>
                  <a:cubicBezTo>
                    <a:pt x="79037" y="8409315"/>
                    <a:pt x="232172" y="8609433"/>
                    <a:pt x="421664" y="8609433"/>
                  </a:cubicBezTo>
                  <a:lnTo>
                    <a:pt x="16273787" y="8609433"/>
                  </a:lnTo>
                  <a:cubicBezTo>
                    <a:pt x="16463279" y="8609433"/>
                    <a:pt x="16616414" y="8409315"/>
                    <a:pt x="16616414" y="8162998"/>
                  </a:cubicBezTo>
                  <a:lnTo>
                    <a:pt x="16616414" y="550256"/>
                  </a:lnTo>
                  <a:lnTo>
                    <a:pt x="16655932" y="550256"/>
                  </a:lnTo>
                  <a:lnTo>
                    <a:pt x="16616414" y="550256"/>
                  </a:lnTo>
                  <a:cubicBezTo>
                    <a:pt x="16616414" y="303939"/>
                    <a:pt x="16463279" y="103822"/>
                    <a:pt x="16273787" y="103822"/>
                  </a:cubicBezTo>
                  <a:lnTo>
                    <a:pt x="421664" y="103822"/>
                  </a:lnTo>
                  <a:lnTo>
                    <a:pt x="421664" y="51911"/>
                  </a:lnTo>
                  <a:lnTo>
                    <a:pt x="421664" y="103822"/>
                  </a:lnTo>
                  <a:cubicBezTo>
                    <a:pt x="232172" y="103822"/>
                    <a:pt x="79037" y="303939"/>
                    <a:pt x="79037" y="550256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3418045" y="5375867"/>
            <a:ext cx="238506" cy="2348895"/>
            <a:chOff x="0" y="0"/>
            <a:chExt cx="427748" cy="421263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27748" cy="4212590"/>
            </a:xfrm>
            <a:custGeom>
              <a:avLst/>
              <a:gdLst/>
              <a:ahLst/>
              <a:cxnLst/>
              <a:rect l="l" t="t" r="r" b="b"/>
              <a:pathLst>
                <a:path w="427748" h="4212590">
                  <a:moveTo>
                    <a:pt x="0" y="101600"/>
                  </a:moveTo>
                  <a:cubicBezTo>
                    <a:pt x="0" y="45466"/>
                    <a:pt x="95709" y="0"/>
                    <a:pt x="213874" y="0"/>
                  </a:cubicBezTo>
                  <a:cubicBezTo>
                    <a:pt x="332040" y="0"/>
                    <a:pt x="427748" y="45466"/>
                    <a:pt x="427748" y="101600"/>
                  </a:cubicBezTo>
                  <a:lnTo>
                    <a:pt x="427748" y="4110990"/>
                  </a:lnTo>
                  <a:cubicBezTo>
                    <a:pt x="427748" y="4167124"/>
                    <a:pt x="332040" y="4212590"/>
                    <a:pt x="213874" y="4212590"/>
                  </a:cubicBezTo>
                  <a:cubicBezTo>
                    <a:pt x="95709" y="4212590"/>
                    <a:pt x="0" y="4167124"/>
                    <a:pt x="0" y="4110990"/>
                  </a:cubicBezTo>
                  <a:close/>
                </a:path>
              </a:pathLst>
            </a:custGeom>
            <a:solidFill>
              <a:srgbClr val="4572DA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9051052" y="5375867"/>
            <a:ext cx="4903756" cy="2348895"/>
            <a:chOff x="0" y="0"/>
            <a:chExt cx="18190709" cy="8713336"/>
          </a:xfrm>
        </p:grpSpPr>
        <p:sp>
          <p:nvSpPr>
            <p:cNvPr id="35" name="Freeform 35"/>
            <p:cNvSpPr/>
            <p:nvPr/>
          </p:nvSpPr>
          <p:spPr>
            <a:xfrm>
              <a:off x="43058" y="51911"/>
              <a:ext cx="18104647" cy="8609432"/>
            </a:xfrm>
            <a:custGeom>
              <a:avLst/>
              <a:gdLst/>
              <a:ahLst/>
              <a:cxnLst/>
              <a:rect l="l" t="t" r="r" b="b"/>
              <a:pathLst>
                <a:path w="18104647" h="8609432">
                  <a:moveTo>
                    <a:pt x="0" y="498345"/>
                  </a:moveTo>
                  <a:cubicBezTo>
                    <a:pt x="0" y="223217"/>
                    <a:pt x="186442" y="0"/>
                    <a:pt x="416372" y="0"/>
                  </a:cubicBezTo>
                  <a:lnTo>
                    <a:pt x="17688274" y="0"/>
                  </a:lnTo>
                  <a:cubicBezTo>
                    <a:pt x="17918204" y="0"/>
                    <a:pt x="18104647" y="223217"/>
                    <a:pt x="18104647" y="498345"/>
                  </a:cubicBezTo>
                  <a:lnTo>
                    <a:pt x="18104647" y="8111087"/>
                  </a:lnTo>
                  <a:cubicBezTo>
                    <a:pt x="18104647" y="8386215"/>
                    <a:pt x="17918204" y="8609432"/>
                    <a:pt x="17688274" y="8609432"/>
                  </a:cubicBezTo>
                  <a:lnTo>
                    <a:pt x="416372" y="8609432"/>
                  </a:lnTo>
                  <a:cubicBezTo>
                    <a:pt x="186442" y="8609432"/>
                    <a:pt x="0" y="8386474"/>
                    <a:pt x="0" y="8111087"/>
                  </a:cubicBezTo>
                  <a:close/>
                </a:path>
              </a:pathLst>
            </a:custGeom>
            <a:solidFill>
              <a:srgbClr val="AFC2EF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8190741" cy="8713254"/>
            </a:xfrm>
            <a:custGeom>
              <a:avLst/>
              <a:gdLst/>
              <a:ahLst/>
              <a:cxnLst/>
              <a:rect l="l" t="t" r="r" b="b"/>
              <a:pathLst>
                <a:path w="18190741" h="8713254">
                  <a:moveTo>
                    <a:pt x="0" y="550256"/>
                  </a:moveTo>
                  <a:cubicBezTo>
                    <a:pt x="0" y="246058"/>
                    <a:pt x="206033" y="0"/>
                    <a:pt x="459430" y="0"/>
                  </a:cubicBezTo>
                  <a:lnTo>
                    <a:pt x="17731332" y="0"/>
                  </a:lnTo>
                  <a:lnTo>
                    <a:pt x="17731332" y="51911"/>
                  </a:lnTo>
                  <a:lnTo>
                    <a:pt x="17731332" y="0"/>
                  </a:lnTo>
                  <a:cubicBezTo>
                    <a:pt x="17984729" y="0"/>
                    <a:pt x="18190741" y="246058"/>
                    <a:pt x="18190741" y="550256"/>
                  </a:cubicBezTo>
                  <a:lnTo>
                    <a:pt x="18190741" y="8162998"/>
                  </a:lnTo>
                  <a:lnTo>
                    <a:pt x="18147705" y="8162998"/>
                  </a:lnTo>
                  <a:lnTo>
                    <a:pt x="18190741" y="8162998"/>
                  </a:lnTo>
                  <a:cubicBezTo>
                    <a:pt x="18190741" y="8467196"/>
                    <a:pt x="17984729" y="8713254"/>
                    <a:pt x="17731332" y="8713254"/>
                  </a:cubicBezTo>
                  <a:lnTo>
                    <a:pt x="17731332" y="8661343"/>
                  </a:lnTo>
                  <a:lnTo>
                    <a:pt x="17731332" y="8713254"/>
                  </a:lnTo>
                  <a:lnTo>
                    <a:pt x="459430" y="8713254"/>
                  </a:lnTo>
                  <a:lnTo>
                    <a:pt x="459430" y="8661343"/>
                  </a:lnTo>
                  <a:lnTo>
                    <a:pt x="459430" y="8713254"/>
                  </a:lnTo>
                  <a:cubicBezTo>
                    <a:pt x="206033" y="8713254"/>
                    <a:pt x="0" y="8467456"/>
                    <a:pt x="0" y="8162998"/>
                  </a:cubicBezTo>
                  <a:lnTo>
                    <a:pt x="0" y="550256"/>
                  </a:lnTo>
                  <a:lnTo>
                    <a:pt x="43058" y="550256"/>
                  </a:lnTo>
                  <a:lnTo>
                    <a:pt x="0" y="550256"/>
                  </a:lnTo>
                  <a:moveTo>
                    <a:pt x="86116" y="550256"/>
                  </a:moveTo>
                  <a:lnTo>
                    <a:pt x="86116" y="8162998"/>
                  </a:lnTo>
                  <a:lnTo>
                    <a:pt x="43058" y="8162998"/>
                  </a:lnTo>
                  <a:lnTo>
                    <a:pt x="86116" y="8162998"/>
                  </a:lnTo>
                  <a:cubicBezTo>
                    <a:pt x="86116" y="8409315"/>
                    <a:pt x="252966" y="8609433"/>
                    <a:pt x="459430" y="8609433"/>
                  </a:cubicBezTo>
                  <a:lnTo>
                    <a:pt x="17731332" y="8609433"/>
                  </a:lnTo>
                  <a:cubicBezTo>
                    <a:pt x="17937795" y="8609433"/>
                    <a:pt x="18104645" y="8409315"/>
                    <a:pt x="18104645" y="8162998"/>
                  </a:cubicBezTo>
                  <a:lnTo>
                    <a:pt x="18104645" y="550256"/>
                  </a:lnTo>
                  <a:lnTo>
                    <a:pt x="18147705" y="550256"/>
                  </a:lnTo>
                  <a:lnTo>
                    <a:pt x="18104645" y="550256"/>
                  </a:lnTo>
                  <a:cubicBezTo>
                    <a:pt x="18104645" y="303939"/>
                    <a:pt x="17937795" y="103822"/>
                    <a:pt x="17731332" y="103822"/>
                  </a:cubicBezTo>
                  <a:lnTo>
                    <a:pt x="459430" y="103822"/>
                  </a:lnTo>
                  <a:lnTo>
                    <a:pt x="459430" y="51911"/>
                  </a:lnTo>
                  <a:lnTo>
                    <a:pt x="459430" y="103822"/>
                  </a:lnTo>
                  <a:cubicBezTo>
                    <a:pt x="252966" y="103822"/>
                    <a:pt x="86116" y="303939"/>
                    <a:pt x="86116" y="550256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9051052" y="5375867"/>
            <a:ext cx="238506" cy="2348895"/>
            <a:chOff x="0" y="0"/>
            <a:chExt cx="427748" cy="421263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27748" cy="4212590"/>
            </a:xfrm>
            <a:custGeom>
              <a:avLst/>
              <a:gdLst/>
              <a:ahLst/>
              <a:cxnLst/>
              <a:rect l="l" t="t" r="r" b="b"/>
              <a:pathLst>
                <a:path w="427748" h="4212590">
                  <a:moveTo>
                    <a:pt x="0" y="101600"/>
                  </a:moveTo>
                  <a:cubicBezTo>
                    <a:pt x="0" y="45466"/>
                    <a:pt x="95709" y="0"/>
                    <a:pt x="213874" y="0"/>
                  </a:cubicBezTo>
                  <a:cubicBezTo>
                    <a:pt x="332040" y="0"/>
                    <a:pt x="427748" y="45466"/>
                    <a:pt x="427748" y="101600"/>
                  </a:cubicBezTo>
                  <a:lnTo>
                    <a:pt x="427748" y="4110990"/>
                  </a:lnTo>
                  <a:cubicBezTo>
                    <a:pt x="427748" y="4167124"/>
                    <a:pt x="332040" y="4212590"/>
                    <a:pt x="213874" y="4212590"/>
                  </a:cubicBezTo>
                  <a:cubicBezTo>
                    <a:pt x="95709" y="4212590"/>
                    <a:pt x="0" y="4167124"/>
                    <a:pt x="0" y="4110990"/>
                  </a:cubicBezTo>
                  <a:close/>
                </a:path>
              </a:pathLst>
            </a:custGeom>
            <a:solidFill>
              <a:srgbClr val="4572DA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3418045" y="5502473"/>
            <a:ext cx="450065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Fokus</a:t>
            </a:r>
            <a:r>
              <a:rPr lang="en-US" sz="2187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Edukasi Trading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74000" y="5502473"/>
            <a:ext cx="450065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Official Portal Terpadu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330CAD64-ACF4-D83B-13D1-50FF77D21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650529"/>
              </p:ext>
            </p:extLst>
          </p:nvPr>
        </p:nvGraphicFramePr>
        <p:xfrm>
          <a:off x="489149" y="2900223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5983046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243488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F47FAD5-140D-6691-90FA-CAFD0B597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876474"/>
              </p:ext>
            </p:extLst>
          </p:nvPr>
        </p:nvGraphicFramePr>
        <p:xfrm>
          <a:off x="1895376" y="3146671"/>
          <a:ext cx="3951872" cy="1374371"/>
        </p:xfrm>
        <a:graphic>
          <a:graphicData uri="http://schemas.openxmlformats.org/drawingml/2006/table">
            <a:tbl>
              <a:tblPr/>
              <a:tblGrid>
                <a:gridCol w="3951872">
                  <a:extLst>
                    <a:ext uri="{9D8B030D-6E8A-4147-A177-3AD203B41FA5}">
                      <a16:colId xmlns:a16="http://schemas.microsoft.com/office/drawing/2014/main" val="204003290"/>
                    </a:ext>
                  </a:extLst>
                </a:gridCol>
              </a:tblGrid>
              <a:tr h="13743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 err="1"/>
                        <a:t>Komunikasi</a:t>
                      </a:r>
                      <a:r>
                        <a:rPr lang="en-US" sz="2000" dirty="0"/>
                        <a:t> yang </a:t>
                      </a:r>
                      <a:r>
                        <a:rPr lang="en-US" sz="2000" dirty="0" err="1"/>
                        <a:t>langsung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menyentuh</a:t>
                      </a:r>
                      <a:r>
                        <a:rPr lang="en-US" sz="2000" dirty="0"/>
                        <a:t> pasar </a:t>
                      </a:r>
                      <a:r>
                        <a:rPr lang="en-US" sz="2000" dirty="0" err="1"/>
                        <a:t>ritel</a:t>
                      </a:r>
                      <a:r>
                        <a:rPr lang="en-US" sz="2000" dirty="0"/>
                        <a:t> Indonesia, </a:t>
                      </a:r>
                      <a:r>
                        <a:rPr lang="en-US" sz="2000" dirty="0" err="1"/>
                        <a:t>sederhana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kredibel</a:t>
                      </a:r>
                      <a:r>
                        <a:rPr lang="en-US" sz="2000" dirty="0"/>
                        <a:t>, dan </a:t>
                      </a:r>
                      <a:r>
                        <a:rPr lang="en-US" sz="2000" dirty="0" err="1"/>
                        <a:t>mudah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diterima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publik</a:t>
                      </a:r>
                      <a:r>
                        <a:rPr lang="en-US" sz="2000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71394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E0E8D6A-66EB-AA2D-C49E-0C61A6470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20501"/>
              </p:ext>
            </p:extLst>
          </p:nvPr>
        </p:nvGraphicFramePr>
        <p:xfrm>
          <a:off x="6800723" y="3166807"/>
          <a:ext cx="3951872" cy="1374371"/>
        </p:xfrm>
        <a:graphic>
          <a:graphicData uri="http://schemas.openxmlformats.org/drawingml/2006/table">
            <a:tbl>
              <a:tblPr/>
              <a:tblGrid>
                <a:gridCol w="3951872">
                  <a:extLst>
                    <a:ext uri="{9D8B030D-6E8A-4147-A177-3AD203B41FA5}">
                      <a16:colId xmlns:a16="http://schemas.microsoft.com/office/drawing/2014/main" val="204003290"/>
                    </a:ext>
                  </a:extLst>
                </a:gridCol>
              </a:tblGrid>
              <a:tr h="13743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Desain </a:t>
                      </a:r>
                      <a:r>
                        <a:rPr lang="en-US" sz="2000" dirty="0" err="1"/>
                        <a:t>konten</a:t>
                      </a:r>
                      <a:r>
                        <a:rPr lang="en-US" sz="2000" dirty="0"/>
                        <a:t> visual &amp; video </a:t>
                      </a:r>
                      <a:r>
                        <a:rPr lang="en-US" sz="2000" dirty="0" err="1"/>
                        <a:t>pendek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menjangkau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generasi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muda</a:t>
                      </a:r>
                      <a:r>
                        <a:rPr lang="en-US" sz="2000" dirty="0"/>
                        <a:t> dan trader </a:t>
                      </a:r>
                      <a:r>
                        <a:rPr lang="en-US" sz="2000" dirty="0" err="1"/>
                        <a:t>pemula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lebih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efektif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dibanding</a:t>
                      </a:r>
                      <a:r>
                        <a:rPr lang="en-US" sz="2000" dirty="0"/>
                        <a:t> media </a:t>
                      </a:r>
                      <a:r>
                        <a:rPr lang="en-US" sz="2000" dirty="0" err="1"/>
                        <a:t>konvensional</a:t>
                      </a:r>
                      <a:r>
                        <a:rPr lang="en-US" sz="2000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713940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54D0172-7830-7198-AFD5-87104FAF8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715847"/>
              </p:ext>
            </p:extLst>
          </p:nvPr>
        </p:nvGraphicFramePr>
        <p:xfrm>
          <a:off x="11677657" y="3146670"/>
          <a:ext cx="3951872" cy="1374371"/>
        </p:xfrm>
        <a:graphic>
          <a:graphicData uri="http://schemas.openxmlformats.org/drawingml/2006/table">
            <a:tbl>
              <a:tblPr/>
              <a:tblGrid>
                <a:gridCol w="3951872">
                  <a:extLst>
                    <a:ext uri="{9D8B030D-6E8A-4147-A177-3AD203B41FA5}">
                      <a16:colId xmlns:a16="http://schemas.microsoft.com/office/drawing/2014/main" val="204003290"/>
                    </a:ext>
                  </a:extLst>
                </a:gridCol>
              </a:tblGrid>
              <a:tr h="13743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Program live 6 kali </a:t>
                      </a:r>
                      <a:r>
                        <a:rPr lang="en-US" sz="2000" dirty="0" err="1"/>
                        <a:t>sehari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membangun</a:t>
                      </a:r>
                      <a:r>
                        <a:rPr lang="en-US" sz="2000" dirty="0"/>
                        <a:t> </a:t>
                      </a:r>
                      <a:r>
                        <a:rPr lang="en-US" sz="2000" i="1" dirty="0"/>
                        <a:t>engagement</a:t>
                      </a:r>
                      <a:r>
                        <a:rPr lang="en-US" sz="2000" dirty="0"/>
                        <a:t> dan </a:t>
                      </a:r>
                      <a:r>
                        <a:rPr lang="en-US" sz="2000" i="1" dirty="0"/>
                        <a:t>trust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menjadikan</a:t>
                      </a:r>
                      <a:r>
                        <a:rPr lang="en-US" sz="2000" dirty="0"/>
                        <a:t> Newsmaker portal paling </a:t>
                      </a:r>
                      <a:r>
                        <a:rPr lang="en-US" sz="2000" dirty="0" err="1"/>
                        <a:t>hidup</a:t>
                      </a:r>
                      <a:r>
                        <a:rPr lang="en-US" sz="2000" dirty="0"/>
                        <a:t> di </a:t>
                      </a:r>
                      <a:r>
                        <a:rPr lang="en-US" sz="2000" dirty="0" err="1"/>
                        <a:t>industri</a:t>
                      </a:r>
                      <a:r>
                        <a:rPr lang="en-US" sz="2000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713940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8B47C099-2CAB-3DFD-88F7-031B87C5D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37017"/>
              </p:ext>
            </p:extLst>
          </p:nvPr>
        </p:nvGraphicFramePr>
        <p:xfrm>
          <a:off x="3692438" y="5935861"/>
          <a:ext cx="3951872" cy="1374371"/>
        </p:xfrm>
        <a:graphic>
          <a:graphicData uri="http://schemas.openxmlformats.org/drawingml/2006/table">
            <a:tbl>
              <a:tblPr/>
              <a:tblGrid>
                <a:gridCol w="3951872">
                  <a:extLst>
                    <a:ext uri="{9D8B030D-6E8A-4147-A177-3AD203B41FA5}">
                      <a16:colId xmlns:a16="http://schemas.microsoft.com/office/drawing/2014/main" val="204003290"/>
                    </a:ext>
                  </a:extLst>
                </a:gridCol>
              </a:tblGrid>
              <a:tr h="13743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 err="1"/>
                        <a:t>Mengisi</a:t>
                      </a:r>
                      <a:r>
                        <a:rPr lang="en-US" sz="2000" dirty="0"/>
                        <a:t> gap </a:t>
                      </a:r>
                      <a:r>
                        <a:rPr lang="en-US" sz="2000" dirty="0" err="1"/>
                        <a:t>edukasi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teknikal</a:t>
                      </a:r>
                      <a:r>
                        <a:rPr lang="en-US" sz="2000" dirty="0"/>
                        <a:t> dan fundamental </a:t>
                      </a:r>
                      <a:r>
                        <a:rPr lang="en-US" sz="2000" dirty="0" err="1"/>
                        <a:t>ringan</a:t>
                      </a:r>
                      <a:r>
                        <a:rPr lang="en-US" sz="2000" dirty="0"/>
                        <a:t> yang </a:t>
                      </a:r>
                      <a:r>
                        <a:rPr lang="en-US" sz="2000" dirty="0" err="1"/>
                        <a:t>belum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tersentuh</a:t>
                      </a:r>
                      <a:r>
                        <a:rPr lang="en-US" sz="2000" dirty="0"/>
                        <a:t> media </a:t>
                      </a:r>
                      <a:r>
                        <a:rPr lang="en-US" sz="2000" dirty="0" err="1"/>
                        <a:t>besar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membentuk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budaya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belajar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berkelanjutan</a:t>
                      </a:r>
                      <a:r>
                        <a:rPr lang="en-US" sz="2000" dirty="0"/>
                        <a:t> di SG.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713940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58F5B620-FC5D-A9FA-F1FA-EB47E57FE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09204"/>
              </p:ext>
            </p:extLst>
          </p:nvPr>
        </p:nvGraphicFramePr>
        <p:xfrm>
          <a:off x="9526997" y="6015970"/>
          <a:ext cx="4147661" cy="1374371"/>
        </p:xfrm>
        <a:graphic>
          <a:graphicData uri="http://schemas.openxmlformats.org/drawingml/2006/table">
            <a:tbl>
              <a:tblPr/>
              <a:tblGrid>
                <a:gridCol w="4147661">
                  <a:extLst>
                    <a:ext uri="{9D8B030D-6E8A-4147-A177-3AD203B41FA5}">
                      <a16:colId xmlns:a16="http://schemas.microsoft.com/office/drawing/2014/main" val="204003290"/>
                    </a:ext>
                  </a:extLst>
                </a:gridCol>
              </a:tblGrid>
              <a:tr h="13743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Satu </a:t>
                      </a:r>
                      <a:r>
                        <a:rPr lang="en-US" sz="2000" dirty="0" err="1"/>
                        <a:t>tautan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kredibel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untuk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profil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perusahaan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produk</a:t>
                      </a:r>
                      <a:r>
                        <a:rPr lang="en-US" sz="2000" dirty="0"/>
                        <a:t>, dan </a:t>
                      </a:r>
                      <a:r>
                        <a:rPr lang="en-US" sz="2000" dirty="0" err="1"/>
                        <a:t>pendaftaran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resmi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/>
                        <a:t>terintegrasi</a:t>
                      </a:r>
                      <a:r>
                        <a:rPr lang="en-US" sz="2000" dirty="0"/>
                        <a:t> tracking &amp; </a:t>
                      </a:r>
                      <a:r>
                        <a:rPr lang="en-US" sz="2000" dirty="0" err="1"/>
                        <a:t>sistem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AiSG</a:t>
                      </a:r>
                      <a:r>
                        <a:rPr lang="en-US" sz="2000" dirty="0"/>
                        <a:t>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71394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3" grpId="0"/>
      <p:bldP spid="25" grpId="0"/>
      <p:bldP spid="27" grpId="0"/>
      <p:bldP spid="39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7284692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074" y="955240"/>
            <a:ext cx="4541443" cy="79532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91" y="1129897"/>
            <a:ext cx="4541443" cy="795323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278" y="1454865"/>
            <a:ext cx="4541443" cy="795323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4068" y="334808"/>
            <a:ext cx="1500553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9"/>
              </a:lnSpc>
            </a:pPr>
            <a:r>
              <a:rPr lang="en-US" sz="5400" dirty="0">
                <a:solidFill>
                  <a:schemeClr val="bg1"/>
                </a:solidFill>
              </a:rPr>
              <a:t>“</a:t>
            </a:r>
            <a:r>
              <a:rPr lang="en-US" sz="5400" dirty="0" err="1">
                <a:solidFill>
                  <a:schemeClr val="bg1"/>
                </a:solidFill>
              </a:rPr>
              <a:t>Transformasi</a:t>
            </a:r>
            <a:r>
              <a:rPr lang="en-US" sz="5400" dirty="0">
                <a:solidFill>
                  <a:schemeClr val="bg1"/>
                </a:solidFill>
              </a:rPr>
              <a:t> Digital: Dari Portal </a:t>
            </a:r>
            <a:r>
              <a:rPr lang="en-US" sz="5400" dirty="0" err="1">
                <a:solidFill>
                  <a:schemeClr val="bg1"/>
                </a:solidFill>
              </a:rPr>
              <a:t>ke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Aplikasi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i="1" dirty="0">
                <a:solidFill>
                  <a:schemeClr val="bg1"/>
                </a:solidFill>
              </a:rPr>
              <a:t>Mobile</a:t>
            </a:r>
            <a:r>
              <a:rPr lang="en-US" sz="5400" dirty="0">
                <a:solidFill>
                  <a:schemeClr val="bg1"/>
                </a:solidFill>
              </a:rPr>
              <a:t>”</a:t>
            </a:r>
            <a:endParaRPr lang="en-US" sz="54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8391" y="2369186"/>
            <a:ext cx="6984928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Mobile App Newsmaker23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adalah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ekstensi</a:t>
            </a:r>
            <a:r>
              <a:rPr lang="en-US" sz="2400" dirty="0">
                <a:solidFill>
                  <a:schemeClr val="bg1"/>
                </a:solidFill>
              </a:rPr>
              <a:t> digital </a:t>
            </a:r>
            <a:r>
              <a:rPr lang="en-US" sz="2400" dirty="0" err="1">
                <a:solidFill>
                  <a:schemeClr val="bg1"/>
                </a:solidFill>
              </a:rPr>
              <a:t>dari</a:t>
            </a:r>
            <a:r>
              <a:rPr lang="en-US" sz="2400" dirty="0">
                <a:solidFill>
                  <a:schemeClr val="bg1"/>
                </a:solidFill>
              </a:rPr>
              <a:t> portal BD SG — </a:t>
            </a:r>
            <a:r>
              <a:rPr lang="en-US" sz="2400" dirty="0" err="1">
                <a:solidFill>
                  <a:schemeClr val="bg1"/>
                </a:solidFill>
              </a:rPr>
              <a:t>dirancang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memberikan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akses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tercepat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berita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 err="1">
                <a:solidFill>
                  <a:schemeClr val="bg1"/>
                </a:solidFill>
              </a:rPr>
              <a:t>edukasi</a:t>
            </a:r>
            <a:r>
              <a:rPr lang="en-US" sz="2400" b="1" dirty="0">
                <a:solidFill>
                  <a:schemeClr val="bg1"/>
                </a:solidFill>
              </a:rPr>
              <a:t>, dan </a:t>
            </a:r>
            <a:r>
              <a:rPr lang="en-US" sz="2400" b="1" dirty="0" err="1">
                <a:solidFill>
                  <a:schemeClr val="bg1"/>
                </a:solidFill>
              </a:rPr>
              <a:t>analisis</a:t>
            </a:r>
            <a:r>
              <a:rPr lang="en-US" sz="2400" b="1" dirty="0">
                <a:solidFill>
                  <a:schemeClr val="bg1"/>
                </a:solidFill>
              </a:rPr>
              <a:t> pasar.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Fitur </a:t>
            </a:r>
            <a:r>
              <a:rPr lang="en-US" sz="2400" dirty="0" err="1">
                <a:solidFill>
                  <a:schemeClr val="bg1"/>
                </a:solidFill>
              </a:rPr>
              <a:t>utama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meliputi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notifikasi</a:t>
            </a:r>
            <a:r>
              <a:rPr lang="en-US" sz="2400" b="1" dirty="0">
                <a:solidFill>
                  <a:schemeClr val="bg1"/>
                </a:solidFill>
              </a:rPr>
              <a:t> real-time, </a:t>
            </a:r>
            <a:r>
              <a:rPr lang="en-US" sz="2400" b="1" dirty="0" err="1">
                <a:solidFill>
                  <a:schemeClr val="bg1"/>
                </a:solidFill>
              </a:rPr>
              <a:t>ringkasan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harian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 err="1">
                <a:solidFill>
                  <a:schemeClr val="bg1"/>
                </a:solidFill>
              </a:rPr>
              <a:t>kalender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ekonomi</a:t>
            </a:r>
            <a:r>
              <a:rPr lang="en-US" sz="2400" b="1" dirty="0">
                <a:solidFill>
                  <a:schemeClr val="bg1"/>
                </a:solidFill>
              </a:rPr>
              <a:t>, dan e-book </a:t>
            </a:r>
            <a:r>
              <a:rPr lang="en-US" sz="2400" b="1" dirty="0" err="1">
                <a:solidFill>
                  <a:schemeClr val="bg1"/>
                </a:solidFill>
              </a:rPr>
              <a:t>edukatif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bisa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diakses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kapan</a:t>
            </a:r>
            <a:r>
              <a:rPr lang="en-US" sz="2400" dirty="0">
                <a:solidFill>
                  <a:schemeClr val="bg1"/>
                </a:solidFill>
              </a:rPr>
              <a:t> pun.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Namun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tingkat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pengguna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masih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rendah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dirty="0" err="1">
                <a:solidFill>
                  <a:schemeClr val="bg1"/>
                </a:solidFill>
              </a:rPr>
              <a:t>baru</a:t>
            </a:r>
            <a:r>
              <a:rPr lang="en-US" sz="2400" dirty="0">
                <a:solidFill>
                  <a:schemeClr val="bg1"/>
                </a:solidFill>
              </a:rPr>
              <a:t> ±400 </a:t>
            </a:r>
            <a:r>
              <a:rPr lang="en-US" sz="2400" dirty="0" err="1">
                <a:solidFill>
                  <a:schemeClr val="bg1"/>
                </a:solidFill>
              </a:rPr>
              <a:t>dari</a:t>
            </a:r>
            <a:r>
              <a:rPr lang="en-US" sz="2400" dirty="0">
                <a:solidFill>
                  <a:schemeClr val="bg1"/>
                </a:solidFill>
              </a:rPr>
              <a:t> ±5.521 </a:t>
            </a:r>
            <a:r>
              <a:rPr lang="en-US" sz="2400" dirty="0" err="1">
                <a:solidFill>
                  <a:schemeClr val="bg1"/>
                </a:solidFill>
              </a:rPr>
              <a:t>peserta</a:t>
            </a:r>
            <a:r>
              <a:rPr lang="en-US" sz="2400" dirty="0">
                <a:solidFill>
                  <a:schemeClr val="bg1"/>
                </a:solidFill>
              </a:rPr>
              <a:t> PATD).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 err="1">
                <a:solidFill>
                  <a:schemeClr val="bg1"/>
                </a:solidFill>
              </a:rPr>
              <a:t>Tantangannya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Manfaat </a:t>
            </a:r>
            <a:r>
              <a:rPr lang="en-US" sz="2400" dirty="0" err="1">
                <a:solidFill>
                  <a:schemeClr val="bg1"/>
                </a:solidFill>
              </a:rPr>
              <a:t>unik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aplikasi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belum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tersampaikan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sebagai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alat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kerja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harian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wajib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bagi</a:t>
            </a:r>
            <a:r>
              <a:rPr lang="en-US" sz="2400" dirty="0">
                <a:solidFill>
                  <a:schemeClr val="bg1"/>
                </a:solidFill>
              </a:rPr>
              <a:t> BC dan </a:t>
            </a:r>
            <a:r>
              <a:rPr lang="en-US" sz="2400" dirty="0" err="1">
                <a:solidFill>
                  <a:schemeClr val="bg1"/>
                </a:solidFill>
              </a:rPr>
              <a:t>manajer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cabang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ADF676-A89C-E821-388E-DDF0B6D21B8E}"/>
              </a:ext>
            </a:extLst>
          </p:cNvPr>
          <p:cNvSpPr txBox="1"/>
          <p:nvPr/>
        </p:nvSpPr>
        <p:spPr>
          <a:xfrm>
            <a:off x="3879208" y="10108983"/>
            <a:ext cx="2214007" cy="327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D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69B315-F785-482A-F821-0979AB789B63}"/>
              </a:ext>
            </a:extLst>
          </p:cNvPr>
          <p:cNvSpPr txBox="1"/>
          <p:nvPr/>
        </p:nvSpPr>
        <p:spPr>
          <a:xfrm>
            <a:off x="3084382" y="9019347"/>
            <a:ext cx="121556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“Kalau </a:t>
            </a:r>
            <a:r>
              <a:rPr lang="en-US" sz="2400" dirty="0" err="1">
                <a:solidFill>
                  <a:schemeClr val="bg1"/>
                </a:solidFill>
              </a:rPr>
              <a:t>setiap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cabang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menjadikan</a:t>
            </a:r>
            <a:r>
              <a:rPr lang="en-US" sz="2400" dirty="0">
                <a:solidFill>
                  <a:schemeClr val="bg1"/>
                </a:solidFill>
              </a:rPr>
              <a:t> Newsmaker23 </a:t>
            </a:r>
            <a:r>
              <a:rPr lang="en-US" sz="2400" dirty="0" err="1">
                <a:solidFill>
                  <a:schemeClr val="bg1"/>
                </a:solidFill>
              </a:rPr>
              <a:t>sebagai</a:t>
            </a:r>
            <a:r>
              <a:rPr lang="en-US" sz="2400" i="1" dirty="0">
                <a:solidFill>
                  <a:schemeClr val="bg1"/>
                </a:solidFill>
              </a:rPr>
              <a:t> briefing </a:t>
            </a:r>
            <a:r>
              <a:rPr lang="en-US" sz="2400" dirty="0">
                <a:solidFill>
                  <a:schemeClr val="bg1"/>
                </a:solidFill>
              </a:rPr>
              <a:t>digital </a:t>
            </a:r>
            <a:r>
              <a:rPr lang="en-US" sz="2400" dirty="0" err="1">
                <a:solidFill>
                  <a:schemeClr val="bg1"/>
                </a:solidFill>
              </a:rPr>
              <a:t>pagi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maka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satu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klik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bisa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menggantikan</a:t>
            </a:r>
            <a:r>
              <a:rPr lang="en-US" sz="2400" dirty="0">
                <a:solidFill>
                  <a:schemeClr val="bg1"/>
                </a:solidFill>
              </a:rPr>
              <a:t> 30 </a:t>
            </a:r>
            <a:r>
              <a:rPr lang="en-US" sz="2400" dirty="0" err="1">
                <a:solidFill>
                  <a:schemeClr val="bg1"/>
                </a:solidFill>
              </a:rPr>
              <a:t>menit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rapat</a:t>
            </a: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 err="1">
                <a:solidFill>
                  <a:schemeClr val="bg1"/>
                </a:solidFill>
              </a:rPr>
              <a:t>itu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efisiensi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nyata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transformasi</a:t>
            </a:r>
            <a:r>
              <a:rPr lang="en-US" sz="2400" dirty="0">
                <a:solidFill>
                  <a:schemeClr val="bg1"/>
                </a:solidFill>
              </a:rPr>
              <a:t> digital</a:t>
            </a:r>
            <a:r>
              <a:rPr lang="en-US" sz="2400" dirty="0"/>
              <a:t>.”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50" y="1333500"/>
            <a:ext cx="3335121" cy="584065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333500"/>
            <a:ext cx="3335121" cy="584065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699" y="386343"/>
            <a:ext cx="16527739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9"/>
              </a:lnSpc>
            </a:pPr>
            <a:r>
              <a:rPr lang="en-US" sz="5400" dirty="0">
                <a:solidFill>
                  <a:schemeClr val="bg1"/>
                </a:solidFill>
              </a:rPr>
              <a:t>“</a:t>
            </a:r>
            <a:r>
              <a:rPr lang="en-US" sz="5400" dirty="0" err="1">
                <a:solidFill>
                  <a:schemeClr val="bg1"/>
                </a:solidFill>
              </a:rPr>
              <a:t>Sosial</a:t>
            </a:r>
            <a:r>
              <a:rPr lang="en-US" sz="5400" dirty="0">
                <a:solidFill>
                  <a:schemeClr val="bg1"/>
                </a:solidFill>
              </a:rPr>
              <a:t> Media: Pusat Branding &amp; </a:t>
            </a:r>
            <a:r>
              <a:rPr lang="en-US" sz="5400" dirty="0" err="1">
                <a:solidFill>
                  <a:schemeClr val="bg1"/>
                </a:solidFill>
              </a:rPr>
              <a:t>Kolaborasi</a:t>
            </a:r>
            <a:r>
              <a:rPr lang="en-US" sz="5400" dirty="0">
                <a:solidFill>
                  <a:schemeClr val="bg1"/>
                </a:solidFill>
              </a:rPr>
              <a:t> Digital SG”</a:t>
            </a:r>
            <a:endParaRPr lang="en-US" sz="4999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5299" y="6792562"/>
            <a:ext cx="3205758" cy="41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dirty="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TikTok Newsmaker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5299" y="7280272"/>
            <a:ext cx="7657387" cy="1186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7"/>
              </a:lnSpc>
            </a:pPr>
            <a:r>
              <a:rPr lang="en-US" sz="2000" dirty="0" err="1">
                <a:solidFill>
                  <a:schemeClr val="bg1"/>
                </a:solidFill>
              </a:rPr>
              <a:t>Sudah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mencapai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216.200 </a:t>
            </a:r>
            <a:r>
              <a:rPr lang="en-US" sz="2000" b="1" dirty="0" err="1">
                <a:solidFill>
                  <a:schemeClr val="bg1"/>
                </a:solidFill>
              </a:rPr>
              <a:t>penonton</a:t>
            </a:r>
            <a:r>
              <a:rPr lang="en-US" sz="2000" b="1" dirty="0">
                <a:solidFill>
                  <a:schemeClr val="bg1"/>
                </a:solidFill>
              </a:rPr>
              <a:t> &amp; 4,1M likes (Sept)</a:t>
            </a:r>
            <a:r>
              <a:rPr lang="en-US" sz="2000" dirty="0">
                <a:solidFill>
                  <a:schemeClr val="bg1"/>
                </a:solidFill>
              </a:rPr>
              <a:t> — </a:t>
            </a:r>
            <a:r>
              <a:rPr lang="en-US" sz="2000" dirty="0" err="1">
                <a:solidFill>
                  <a:schemeClr val="bg1"/>
                </a:solidFill>
              </a:rPr>
              <a:t>dengan</a:t>
            </a:r>
            <a:r>
              <a:rPr lang="en-US" sz="2000" dirty="0">
                <a:solidFill>
                  <a:schemeClr val="bg1"/>
                </a:solidFill>
              </a:rPr>
              <a:t> status </a:t>
            </a:r>
            <a:r>
              <a:rPr lang="en-US" sz="2000" i="1" dirty="0">
                <a:solidFill>
                  <a:schemeClr val="bg1"/>
                </a:solidFill>
              </a:rPr>
              <a:t>verified (</a:t>
            </a:r>
            <a:r>
              <a:rPr lang="en-US" sz="2000" i="1" dirty="0" err="1">
                <a:solidFill>
                  <a:schemeClr val="bg1"/>
                </a:solidFill>
              </a:rPr>
              <a:t>centang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biru</a:t>
            </a:r>
            <a:r>
              <a:rPr lang="en-US" sz="2000" i="1" dirty="0">
                <a:solidFill>
                  <a:schemeClr val="bg1"/>
                </a:solidFill>
              </a:rPr>
              <a:t>)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Newsmaker </a:t>
            </a:r>
            <a:r>
              <a:rPr lang="en-US" sz="2000" dirty="0" err="1">
                <a:solidFill>
                  <a:schemeClr val="bg1"/>
                </a:solidFill>
              </a:rPr>
              <a:t>bisa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menjadi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sarana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promosi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seluruh</a:t>
            </a:r>
            <a:r>
              <a:rPr lang="en-US" sz="2000" dirty="0">
                <a:solidFill>
                  <a:schemeClr val="bg1"/>
                </a:solidFill>
              </a:rPr>
              <a:t> PT.</a:t>
            </a:r>
            <a:endParaRPr lang="en-US" sz="2000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99918" y="6876730"/>
            <a:ext cx="3205757" cy="41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dirty="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Solid News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53116" y="7265594"/>
            <a:ext cx="9008525" cy="11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7"/>
              </a:lnSpc>
            </a:pPr>
            <a:r>
              <a:rPr lang="en-US" sz="2000" dirty="0" err="1">
                <a:solidFill>
                  <a:schemeClr val="bg1"/>
                </a:solidFill>
              </a:rPr>
              <a:t>Memiliki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62.600 </a:t>
            </a:r>
            <a:r>
              <a:rPr lang="en-US" sz="2000" b="1" dirty="0" err="1">
                <a:solidFill>
                  <a:schemeClr val="bg1"/>
                </a:solidFill>
              </a:rPr>
              <a:t>penonton</a:t>
            </a:r>
            <a:r>
              <a:rPr lang="en-US" sz="2000" b="1" dirty="0">
                <a:solidFill>
                  <a:schemeClr val="bg1"/>
                </a:solidFill>
              </a:rPr>
              <a:t> &amp; 1,8M likes (Sept)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 err="1">
                <a:solidFill>
                  <a:schemeClr val="bg1"/>
                </a:solidFill>
              </a:rPr>
              <a:t>Potensi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konten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untuk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bahan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rekomendasi</a:t>
            </a:r>
            <a:r>
              <a:rPr lang="en-US" sz="2000" dirty="0">
                <a:solidFill>
                  <a:schemeClr val="bg1"/>
                </a:solidFill>
              </a:rPr>
              <a:t> dan </a:t>
            </a:r>
            <a:r>
              <a:rPr lang="en-US" sz="2000" i="1" dirty="0">
                <a:solidFill>
                  <a:schemeClr val="bg1"/>
                </a:solidFill>
              </a:rPr>
              <a:t>briefing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masih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jarang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dilakukan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Solid News </a:t>
            </a:r>
            <a:r>
              <a:rPr lang="en-US" sz="2000" dirty="0" err="1">
                <a:solidFill>
                  <a:schemeClr val="bg1"/>
                </a:solidFill>
              </a:rPr>
              <a:t>bisa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menjadi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sarana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promosi</a:t>
            </a:r>
            <a:r>
              <a:rPr lang="en-US" sz="2000" i="1" dirty="0">
                <a:solidFill>
                  <a:schemeClr val="bg1"/>
                </a:solidFill>
              </a:rPr>
              <a:t> &amp; Brand Awareness.</a:t>
            </a:r>
            <a:endParaRPr lang="en-US" sz="2000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29516" y="2796199"/>
            <a:ext cx="670396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Kolaborasi</a:t>
            </a:r>
            <a:r>
              <a:rPr lang="en-US" sz="2400" dirty="0">
                <a:solidFill>
                  <a:schemeClr val="bg1"/>
                </a:solidFill>
              </a:rPr>
              <a:t> live </a:t>
            </a:r>
            <a:r>
              <a:rPr lang="en-US" sz="2400" dirty="0" err="1">
                <a:solidFill>
                  <a:schemeClr val="bg1"/>
                </a:solidFill>
              </a:rPr>
              <a:t>antara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cabang</a:t>
            </a:r>
            <a:r>
              <a:rPr lang="en-US" sz="2400" dirty="0">
                <a:solidFill>
                  <a:schemeClr val="bg1"/>
                </a:solidFill>
              </a:rPr>
              <a:t> dan </a:t>
            </a:r>
            <a:r>
              <a:rPr lang="en-US" sz="2400" dirty="0" err="1">
                <a:solidFill>
                  <a:schemeClr val="bg1"/>
                </a:solidFill>
              </a:rPr>
              <a:t>akun</a:t>
            </a:r>
            <a:r>
              <a:rPr lang="en-US" sz="2400" dirty="0">
                <a:solidFill>
                  <a:schemeClr val="bg1"/>
                </a:solidFill>
              </a:rPr>
              <a:t> Newsmaker </a:t>
            </a:r>
            <a:r>
              <a:rPr lang="en-US" sz="2400" dirty="0" err="1">
                <a:solidFill>
                  <a:schemeClr val="bg1"/>
                </a:solidFill>
              </a:rPr>
              <a:t>masih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jarang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dilakukan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padahal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dampaknya</a:t>
            </a:r>
            <a:r>
              <a:rPr lang="en-US" sz="2400" dirty="0">
                <a:solidFill>
                  <a:schemeClr val="bg1"/>
                </a:solidFill>
              </a:rPr>
              <a:t> sangat </a:t>
            </a:r>
            <a:r>
              <a:rPr lang="en-US" sz="2400" dirty="0" err="1">
                <a:solidFill>
                  <a:schemeClr val="bg1"/>
                </a:solidFill>
              </a:rPr>
              <a:t>besar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terhadap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kepercayaan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calon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nasabah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Setiap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sesi</a:t>
            </a:r>
            <a:r>
              <a:rPr lang="en-US" sz="2400" dirty="0">
                <a:solidFill>
                  <a:schemeClr val="bg1"/>
                </a:solidFill>
              </a:rPr>
              <a:t> live </a:t>
            </a:r>
            <a:r>
              <a:rPr lang="en-US" sz="2400" dirty="0" err="1">
                <a:solidFill>
                  <a:schemeClr val="bg1"/>
                </a:solidFill>
              </a:rPr>
              <a:t>bisa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berfungsi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sebagai</a:t>
            </a:r>
            <a:r>
              <a:rPr lang="en-US" sz="2400" dirty="0">
                <a:solidFill>
                  <a:schemeClr val="bg1"/>
                </a:solidFill>
              </a:rPr>
              <a:t> “</a:t>
            </a:r>
            <a:r>
              <a:rPr lang="en-US" sz="2400" dirty="0" err="1">
                <a:solidFill>
                  <a:schemeClr val="bg1"/>
                </a:solidFill>
              </a:rPr>
              <a:t>panggung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kredibilitas</a:t>
            </a:r>
            <a:r>
              <a:rPr lang="en-US" sz="2400" dirty="0">
                <a:solidFill>
                  <a:schemeClr val="bg1"/>
                </a:solidFill>
              </a:rPr>
              <a:t>” </a:t>
            </a:r>
            <a:r>
              <a:rPr lang="en-US" sz="2400" dirty="0" err="1">
                <a:solidFill>
                  <a:schemeClr val="bg1"/>
                </a:solidFill>
              </a:rPr>
              <a:t>menunjukkan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wajah</a:t>
            </a:r>
            <a:r>
              <a:rPr lang="en-US" sz="2400" dirty="0">
                <a:solidFill>
                  <a:schemeClr val="bg1"/>
                </a:solidFill>
              </a:rPr>
              <a:t> dan </a:t>
            </a:r>
            <a:r>
              <a:rPr lang="en-US" sz="2400" dirty="0" err="1">
                <a:solidFill>
                  <a:schemeClr val="bg1"/>
                </a:solidFill>
              </a:rPr>
              <a:t>kompetensi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cabang</a:t>
            </a:r>
            <a:r>
              <a:rPr lang="en-US" sz="2400" dirty="0">
                <a:solidFill>
                  <a:schemeClr val="bg1"/>
                </a:solidFill>
              </a:rPr>
              <a:t> di </a:t>
            </a:r>
            <a:r>
              <a:rPr lang="en-US" sz="2400" dirty="0" err="1">
                <a:solidFill>
                  <a:schemeClr val="bg1"/>
                </a:solidFill>
              </a:rPr>
              <a:t>depan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ribuan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audiens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nasional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29516" y="2016241"/>
            <a:ext cx="388605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 err="1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Peluang</a:t>
            </a:r>
            <a:r>
              <a:rPr lang="en-US" sz="2750" dirty="0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50" dirty="0" err="1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Kolaborasi</a:t>
            </a:r>
            <a:r>
              <a:rPr lang="en-US" sz="2750" dirty="0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 Live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7886" y="9021266"/>
            <a:ext cx="1180936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💡 </a:t>
            </a:r>
            <a:r>
              <a:rPr lang="en-US" sz="2400" i="1" dirty="0">
                <a:solidFill>
                  <a:schemeClr val="bg1"/>
                </a:solidFill>
              </a:rPr>
              <a:t>“Kalau </a:t>
            </a:r>
            <a:r>
              <a:rPr lang="en-US" sz="2400" i="1" dirty="0" err="1">
                <a:solidFill>
                  <a:schemeClr val="bg1"/>
                </a:solidFill>
              </a:rPr>
              <a:t>cabang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belum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bisa</a:t>
            </a:r>
            <a:r>
              <a:rPr lang="en-US" sz="2400" i="1" dirty="0">
                <a:solidFill>
                  <a:schemeClr val="bg1"/>
                </a:solidFill>
              </a:rPr>
              <a:t> viral </a:t>
            </a:r>
            <a:r>
              <a:rPr lang="en-US" sz="2400" i="1" dirty="0" err="1">
                <a:solidFill>
                  <a:schemeClr val="bg1"/>
                </a:solidFill>
              </a:rPr>
              <a:t>sendiri</a:t>
            </a:r>
            <a:r>
              <a:rPr lang="en-US" sz="2400" i="1" dirty="0">
                <a:solidFill>
                  <a:schemeClr val="bg1"/>
                </a:solidFill>
              </a:rPr>
              <a:t>, </a:t>
            </a:r>
            <a:r>
              <a:rPr lang="en-US" sz="2400" i="1" dirty="0" err="1">
                <a:solidFill>
                  <a:schemeClr val="bg1"/>
                </a:solidFill>
              </a:rPr>
              <a:t>biarkan</a:t>
            </a:r>
            <a:r>
              <a:rPr lang="en-US" sz="2400" i="1" dirty="0">
                <a:solidFill>
                  <a:schemeClr val="bg1"/>
                </a:solidFill>
              </a:rPr>
              <a:t> BD yang </a:t>
            </a:r>
            <a:r>
              <a:rPr lang="en-US" sz="2400" i="1" dirty="0" err="1">
                <a:solidFill>
                  <a:schemeClr val="bg1"/>
                </a:solidFill>
              </a:rPr>
              <a:t>bantu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memviralkan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reputasinya</a:t>
            </a:r>
            <a:r>
              <a:rPr lang="en-US" sz="2400" i="1" dirty="0">
                <a:solidFill>
                  <a:schemeClr val="bg1"/>
                </a:solidFill>
              </a:rPr>
              <a:t>.”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498" y="1417819"/>
            <a:ext cx="3295131" cy="577062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48212" y="0"/>
            <a:ext cx="17230203" cy="10287000"/>
            <a:chOff x="0" y="0"/>
            <a:chExt cx="22973604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73604" cy="13716000"/>
            </a:xfrm>
            <a:custGeom>
              <a:avLst/>
              <a:gdLst/>
              <a:ahLst/>
              <a:cxnLst/>
              <a:rect l="l" t="t" r="r" b="b"/>
              <a:pathLst>
                <a:path w="22973604" h="13716000">
                  <a:moveTo>
                    <a:pt x="0" y="0"/>
                  </a:moveTo>
                  <a:lnTo>
                    <a:pt x="22973604" y="0"/>
                  </a:lnTo>
                  <a:lnTo>
                    <a:pt x="2297360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0200" y="2160856"/>
            <a:ext cx="14923911" cy="1321665"/>
            <a:chOff x="0" y="0"/>
            <a:chExt cx="29596547" cy="5756291"/>
          </a:xfrm>
        </p:grpSpPr>
        <p:sp>
          <p:nvSpPr>
            <p:cNvPr id="7" name="Freeform 7"/>
            <p:cNvSpPr/>
            <p:nvPr/>
          </p:nvSpPr>
          <p:spPr>
            <a:xfrm>
              <a:off x="70056" y="34294"/>
              <a:ext cx="29456520" cy="5687649"/>
            </a:xfrm>
            <a:custGeom>
              <a:avLst/>
              <a:gdLst/>
              <a:ahLst/>
              <a:cxnLst/>
              <a:rect l="l" t="t" r="r" b="b"/>
              <a:pathLst>
                <a:path w="29456520" h="5687649">
                  <a:moveTo>
                    <a:pt x="0" y="329222"/>
                  </a:moveTo>
                  <a:cubicBezTo>
                    <a:pt x="0" y="147464"/>
                    <a:pt x="303343" y="0"/>
                    <a:pt x="677443" y="0"/>
                  </a:cubicBezTo>
                  <a:lnTo>
                    <a:pt x="28779076" y="0"/>
                  </a:lnTo>
                  <a:cubicBezTo>
                    <a:pt x="29153177" y="0"/>
                    <a:pt x="29456520" y="147464"/>
                    <a:pt x="29456520" y="329222"/>
                  </a:cubicBezTo>
                  <a:lnTo>
                    <a:pt x="29456520" y="5358428"/>
                  </a:lnTo>
                  <a:cubicBezTo>
                    <a:pt x="29456520" y="5540186"/>
                    <a:pt x="29153177" y="5687649"/>
                    <a:pt x="28779076" y="5687649"/>
                  </a:cubicBezTo>
                  <a:lnTo>
                    <a:pt x="677443" y="5687649"/>
                  </a:lnTo>
                  <a:cubicBezTo>
                    <a:pt x="303343" y="5687649"/>
                    <a:pt x="0" y="5540357"/>
                    <a:pt x="0" y="5358428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9596578" cy="5756237"/>
            </a:xfrm>
            <a:custGeom>
              <a:avLst/>
              <a:gdLst/>
              <a:ahLst/>
              <a:cxnLst/>
              <a:rect l="l" t="t" r="r" b="b"/>
              <a:pathLst>
                <a:path w="29596578" h="5756237">
                  <a:moveTo>
                    <a:pt x="0" y="363516"/>
                  </a:moveTo>
                  <a:cubicBezTo>
                    <a:pt x="0" y="162553"/>
                    <a:pt x="335219" y="0"/>
                    <a:pt x="747499" y="0"/>
                  </a:cubicBezTo>
                  <a:lnTo>
                    <a:pt x="28849132" y="0"/>
                  </a:lnTo>
                  <a:lnTo>
                    <a:pt x="28849132" y="34294"/>
                  </a:lnTo>
                  <a:lnTo>
                    <a:pt x="28849132" y="0"/>
                  </a:lnTo>
                  <a:cubicBezTo>
                    <a:pt x="29261414" y="0"/>
                    <a:pt x="29596578" y="162553"/>
                    <a:pt x="29596578" y="363516"/>
                  </a:cubicBezTo>
                  <a:lnTo>
                    <a:pt x="29596578" y="5392722"/>
                  </a:lnTo>
                  <a:lnTo>
                    <a:pt x="29526576" y="5392722"/>
                  </a:lnTo>
                  <a:lnTo>
                    <a:pt x="29596578" y="5392722"/>
                  </a:lnTo>
                  <a:cubicBezTo>
                    <a:pt x="29596578" y="5593684"/>
                    <a:pt x="29261414" y="5756237"/>
                    <a:pt x="28849132" y="5756237"/>
                  </a:cubicBezTo>
                  <a:lnTo>
                    <a:pt x="28849132" y="5721943"/>
                  </a:lnTo>
                  <a:lnTo>
                    <a:pt x="28849132" y="5756237"/>
                  </a:lnTo>
                  <a:lnTo>
                    <a:pt x="747499" y="5756237"/>
                  </a:lnTo>
                  <a:lnTo>
                    <a:pt x="747499" y="5721943"/>
                  </a:lnTo>
                  <a:lnTo>
                    <a:pt x="747499" y="5756237"/>
                  </a:lnTo>
                  <a:cubicBezTo>
                    <a:pt x="335219" y="5756237"/>
                    <a:pt x="0" y="5593856"/>
                    <a:pt x="0" y="5392722"/>
                  </a:cubicBezTo>
                  <a:lnTo>
                    <a:pt x="0" y="363516"/>
                  </a:lnTo>
                  <a:lnTo>
                    <a:pt x="70056" y="363516"/>
                  </a:lnTo>
                  <a:lnTo>
                    <a:pt x="0" y="363516"/>
                  </a:lnTo>
                  <a:moveTo>
                    <a:pt x="140112" y="363516"/>
                  </a:moveTo>
                  <a:lnTo>
                    <a:pt x="140112" y="5392722"/>
                  </a:lnTo>
                  <a:lnTo>
                    <a:pt x="70056" y="5392722"/>
                  </a:lnTo>
                  <a:lnTo>
                    <a:pt x="140112" y="5392722"/>
                  </a:lnTo>
                  <a:cubicBezTo>
                    <a:pt x="140112" y="5555446"/>
                    <a:pt x="411580" y="5687650"/>
                    <a:pt x="747499" y="5687650"/>
                  </a:cubicBezTo>
                  <a:lnTo>
                    <a:pt x="28849132" y="5687650"/>
                  </a:lnTo>
                  <a:cubicBezTo>
                    <a:pt x="29185053" y="5687650"/>
                    <a:pt x="29456521" y="5555446"/>
                    <a:pt x="29456521" y="5392722"/>
                  </a:cubicBezTo>
                  <a:lnTo>
                    <a:pt x="29456521" y="363516"/>
                  </a:lnTo>
                  <a:lnTo>
                    <a:pt x="29526576" y="363516"/>
                  </a:lnTo>
                  <a:lnTo>
                    <a:pt x="29456521" y="363516"/>
                  </a:lnTo>
                  <a:cubicBezTo>
                    <a:pt x="29456521" y="200791"/>
                    <a:pt x="29185053" y="68588"/>
                    <a:pt x="28849132" y="68588"/>
                  </a:cubicBezTo>
                  <a:lnTo>
                    <a:pt x="747499" y="68588"/>
                  </a:lnTo>
                  <a:lnTo>
                    <a:pt x="747499" y="34294"/>
                  </a:lnTo>
                  <a:lnTo>
                    <a:pt x="747499" y="68588"/>
                  </a:lnTo>
                  <a:cubicBezTo>
                    <a:pt x="411580" y="68588"/>
                    <a:pt x="140112" y="200791"/>
                    <a:pt x="140112" y="363516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27111" y="2186392"/>
            <a:ext cx="294328" cy="1305905"/>
            <a:chOff x="0" y="0"/>
            <a:chExt cx="438236" cy="42126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8236" cy="4212590"/>
            </a:xfrm>
            <a:custGeom>
              <a:avLst/>
              <a:gdLst/>
              <a:ahLst/>
              <a:cxnLst/>
              <a:rect l="l" t="t" r="r" b="b"/>
              <a:pathLst>
                <a:path w="438236" h="4212590">
                  <a:moveTo>
                    <a:pt x="0" y="101600"/>
                  </a:moveTo>
                  <a:cubicBezTo>
                    <a:pt x="0" y="45466"/>
                    <a:pt x="98055" y="0"/>
                    <a:pt x="219118" y="0"/>
                  </a:cubicBezTo>
                  <a:cubicBezTo>
                    <a:pt x="340181" y="0"/>
                    <a:pt x="438236" y="45466"/>
                    <a:pt x="438236" y="101600"/>
                  </a:cubicBezTo>
                  <a:lnTo>
                    <a:pt x="438236" y="4110990"/>
                  </a:lnTo>
                  <a:cubicBezTo>
                    <a:pt x="438236" y="4167124"/>
                    <a:pt x="340181" y="4212590"/>
                    <a:pt x="219118" y="4212590"/>
                  </a:cubicBezTo>
                  <a:cubicBezTo>
                    <a:pt x="98055" y="4212590"/>
                    <a:pt x="0" y="4167124"/>
                    <a:pt x="0" y="411099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64" y="3799022"/>
            <a:ext cx="5636079" cy="39983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874" y="4856895"/>
            <a:ext cx="5636079" cy="39983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799022"/>
            <a:ext cx="5636079" cy="399838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917" y="4856895"/>
            <a:ext cx="5636079" cy="399838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7025" y="3799022"/>
            <a:ext cx="5636079" cy="399838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138035" y="790090"/>
            <a:ext cx="14011929" cy="82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4800" dirty="0">
                <a:solidFill>
                  <a:schemeClr val="bg1"/>
                </a:solidFill>
              </a:rPr>
              <a:t>Official Portal — </a:t>
            </a:r>
            <a:r>
              <a:rPr lang="en-US" sz="4800" i="1" dirty="0">
                <a:solidFill>
                  <a:schemeClr val="bg1"/>
                </a:solidFill>
              </a:rPr>
              <a:t>One Gate, One Voice, One Standard</a:t>
            </a:r>
            <a:endParaRPr lang="en-US" sz="4800" i="1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01800" y="2448943"/>
            <a:ext cx="1454976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Official Portal </a:t>
            </a:r>
            <a:r>
              <a:rPr lang="en-US" sz="2400" b="1" dirty="0" err="1">
                <a:solidFill>
                  <a:schemeClr val="bg1"/>
                </a:solidFill>
              </a:rPr>
              <a:t>adalah</a:t>
            </a:r>
            <a:r>
              <a:rPr lang="en-US" sz="2400" b="1" dirty="0">
                <a:solidFill>
                  <a:schemeClr val="bg1"/>
                </a:solidFill>
              </a:rPr>
              <a:t> system yang </a:t>
            </a:r>
            <a:r>
              <a:rPr lang="en-US" sz="2400" b="1" dirty="0" err="1">
                <a:solidFill>
                  <a:schemeClr val="bg1"/>
                </a:solidFill>
              </a:rPr>
              <a:t>menyatukan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profil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perusahaan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 err="1">
                <a:solidFill>
                  <a:schemeClr val="bg1"/>
                </a:solidFill>
              </a:rPr>
              <a:t>berita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 err="1">
                <a:solidFill>
                  <a:schemeClr val="bg1"/>
                </a:solidFill>
              </a:rPr>
              <a:t>edukasi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dalam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satu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halaman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terintegrasi</a:t>
            </a:r>
            <a:r>
              <a:rPr lang="en-US" sz="2400" b="1" dirty="0">
                <a:solidFill>
                  <a:schemeClr val="bg1"/>
                </a:solidFill>
              </a:rPr>
              <a:t>.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 err="1">
                <a:solidFill>
                  <a:schemeClr val="bg1"/>
                </a:solidFill>
              </a:rPr>
              <a:t>Hasilnya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b="1" dirty="0" err="1">
                <a:solidFill>
                  <a:schemeClr val="bg1"/>
                </a:solidFill>
              </a:rPr>
              <a:t>akses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cepat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 err="1">
                <a:solidFill>
                  <a:schemeClr val="bg1"/>
                </a:solidFill>
              </a:rPr>
              <a:t>citra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profesional</a:t>
            </a:r>
            <a:r>
              <a:rPr lang="en-US" sz="2400" b="1" dirty="0">
                <a:solidFill>
                  <a:schemeClr val="bg1"/>
                </a:solidFill>
              </a:rPr>
              <a:t>, dan </a:t>
            </a:r>
            <a:r>
              <a:rPr lang="en-US" sz="2400" b="1" dirty="0" err="1">
                <a:solidFill>
                  <a:schemeClr val="bg1"/>
                </a:solidFill>
              </a:rPr>
              <a:t>pengalaman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prospek</a:t>
            </a:r>
            <a:r>
              <a:rPr lang="en-US" sz="2400" b="1" dirty="0">
                <a:solidFill>
                  <a:schemeClr val="bg1"/>
                </a:solidFill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</a:rPr>
              <a:t>konsisten</a:t>
            </a:r>
            <a:r>
              <a:rPr lang="en-US" sz="2400" b="1" dirty="0">
                <a:solidFill>
                  <a:schemeClr val="bg1"/>
                </a:solidFill>
              </a:rPr>
              <a:t> di </a:t>
            </a:r>
            <a:r>
              <a:rPr lang="en-US" sz="2400" b="1" dirty="0" err="1">
                <a:solidFill>
                  <a:schemeClr val="bg1"/>
                </a:solidFill>
              </a:rPr>
              <a:t>seluruh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grup</a:t>
            </a:r>
            <a:r>
              <a:rPr lang="en-US" sz="2400" b="1" dirty="0">
                <a:solidFill>
                  <a:schemeClr val="bg1"/>
                </a:solidFill>
              </a:rPr>
              <a:t> SG.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6BCDD-88F5-212D-68DE-8FC21D56CDC4}"/>
              </a:ext>
            </a:extLst>
          </p:cNvPr>
          <p:cNvSpPr txBox="1"/>
          <p:nvPr/>
        </p:nvSpPr>
        <p:spPr>
          <a:xfrm>
            <a:off x="1021961" y="7442273"/>
            <a:ext cx="3220682" cy="325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ID" sz="1400" i="1" u="sng" kern="0" dirty="0">
                <a:solidFill>
                  <a:schemeClr val="bg2"/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https://rfb-officiall-devv.vercel.app/</a:t>
            </a:r>
            <a:endParaRPr lang="en-ID" sz="1400" i="1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79D4DC-3DE1-A7E9-3894-F4610292D509}"/>
              </a:ext>
            </a:extLst>
          </p:cNvPr>
          <p:cNvSpPr txBox="1"/>
          <p:nvPr/>
        </p:nvSpPr>
        <p:spPr>
          <a:xfrm>
            <a:off x="4646432" y="8567650"/>
            <a:ext cx="3124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i="1" dirty="0">
                <a:solidFill>
                  <a:schemeClr val="bg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https://kpf-officiall-ld8q.vercel.app/</a:t>
            </a:r>
            <a:endParaRPr lang="en-ID" sz="1400" i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38AF07-F5A0-E3F2-81A1-C380BCC7D5C0}"/>
              </a:ext>
            </a:extLst>
          </p:cNvPr>
          <p:cNvSpPr txBox="1"/>
          <p:nvPr/>
        </p:nvSpPr>
        <p:spPr>
          <a:xfrm>
            <a:off x="7603645" y="7470705"/>
            <a:ext cx="2663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i="1" dirty="0">
                <a:solidFill>
                  <a:schemeClr val="bg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https://sgb-srh7.vercel.app/</a:t>
            </a:r>
            <a:endParaRPr lang="en-ID" sz="1400" i="1" dirty="0">
              <a:solidFill>
                <a:schemeClr val="bg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53A02C-D6A7-392E-DD25-6A17575823E3}"/>
              </a:ext>
            </a:extLst>
          </p:cNvPr>
          <p:cNvSpPr txBox="1"/>
          <p:nvPr/>
        </p:nvSpPr>
        <p:spPr>
          <a:xfrm>
            <a:off x="10840244" y="8567649"/>
            <a:ext cx="27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i="1" u="sng" kern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https://ewf-official.vercel.app/</a:t>
            </a:r>
            <a:endParaRPr lang="en-ID" sz="1400" i="1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95231-FA38-18A1-3312-BFC6ACB8A4E9}"/>
              </a:ext>
            </a:extLst>
          </p:cNvPr>
          <p:cNvSpPr txBox="1"/>
          <p:nvPr/>
        </p:nvSpPr>
        <p:spPr>
          <a:xfrm>
            <a:off x="14738021" y="7477520"/>
            <a:ext cx="2661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i="1" dirty="0">
                <a:solidFill>
                  <a:schemeClr val="bg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https://bpf-official.vercel.app/</a:t>
            </a:r>
            <a:endParaRPr lang="en-ID" sz="1400" i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96B069-A2F7-667A-DC17-B7D2D703D1E7}"/>
              </a:ext>
            </a:extLst>
          </p:cNvPr>
          <p:cNvSpPr txBox="1"/>
          <p:nvPr/>
        </p:nvSpPr>
        <p:spPr>
          <a:xfrm>
            <a:off x="3062017" y="9035245"/>
            <a:ext cx="1287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💬 </a:t>
            </a:r>
            <a:r>
              <a:rPr lang="en-US" sz="2400" i="1" dirty="0">
                <a:solidFill>
                  <a:schemeClr val="bg1"/>
                </a:solidFill>
              </a:rPr>
              <a:t>“Satu </a:t>
            </a:r>
            <a:r>
              <a:rPr lang="en-US" sz="2400" i="1" dirty="0" err="1">
                <a:solidFill>
                  <a:schemeClr val="bg1"/>
                </a:solidFill>
              </a:rPr>
              <a:t>sistem</a:t>
            </a:r>
            <a:r>
              <a:rPr lang="en-US" sz="2400" i="1" dirty="0">
                <a:solidFill>
                  <a:schemeClr val="bg1"/>
                </a:solidFill>
              </a:rPr>
              <a:t> digital yang </a:t>
            </a:r>
            <a:r>
              <a:rPr lang="en-US" sz="2400" i="1" dirty="0" err="1">
                <a:solidFill>
                  <a:schemeClr val="bg1"/>
                </a:solidFill>
              </a:rPr>
              <a:t>menghubungkan</a:t>
            </a:r>
            <a:r>
              <a:rPr lang="en-US" sz="2400" i="1" dirty="0">
                <a:solidFill>
                  <a:schemeClr val="bg1"/>
                </a:solidFill>
              </a:rPr>
              <a:t> brand, data, dan </a:t>
            </a:r>
            <a:r>
              <a:rPr lang="en-US" sz="2400" i="1" dirty="0" err="1">
                <a:solidFill>
                  <a:schemeClr val="bg1"/>
                </a:solidFill>
              </a:rPr>
              <a:t>peluang</a:t>
            </a:r>
            <a:r>
              <a:rPr lang="en-US" sz="2400" i="1" dirty="0">
                <a:solidFill>
                  <a:schemeClr val="bg1"/>
                </a:solidFill>
              </a:rPr>
              <a:t> — </a:t>
            </a:r>
            <a:r>
              <a:rPr lang="en-US" sz="2400" i="1" dirty="0" err="1">
                <a:solidFill>
                  <a:schemeClr val="bg1"/>
                </a:solidFill>
              </a:rPr>
              <a:t>untuk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seluruh</a:t>
            </a:r>
            <a:r>
              <a:rPr lang="en-US" sz="2400" i="1" dirty="0">
                <a:solidFill>
                  <a:schemeClr val="bg1"/>
                </a:solidFill>
              </a:rPr>
              <a:t> SG Group.”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3" grpId="0"/>
      <p:bldP spid="26" grpId="0"/>
      <p:bldP spid="28" grpId="0"/>
      <p:bldP spid="31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8C7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90500"/>
            <a:ext cx="10896565" cy="10515720"/>
            <a:chOff x="0" y="0"/>
            <a:chExt cx="25530612" cy="142749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530612" cy="14274961"/>
            </a:xfrm>
            <a:custGeom>
              <a:avLst/>
              <a:gdLst/>
              <a:ahLst/>
              <a:cxnLst/>
              <a:rect l="l" t="t" r="r" b="b"/>
              <a:pathLst>
                <a:path w="25530612" h="14274961">
                  <a:moveTo>
                    <a:pt x="0" y="0"/>
                  </a:moveTo>
                  <a:lnTo>
                    <a:pt x="25530612" y="0"/>
                  </a:lnTo>
                  <a:lnTo>
                    <a:pt x="25530612" y="14274961"/>
                  </a:lnTo>
                  <a:lnTo>
                    <a:pt x="0" y="14274961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66112" y="6455160"/>
            <a:ext cx="4358580" cy="2587858"/>
            <a:chOff x="0" y="0"/>
            <a:chExt cx="9896447" cy="5952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96447" cy="5952729"/>
            </a:xfrm>
            <a:custGeom>
              <a:avLst/>
              <a:gdLst/>
              <a:ahLst/>
              <a:cxnLst/>
              <a:rect l="l" t="t" r="r" b="b"/>
              <a:pathLst>
                <a:path w="9896447" h="5952729">
                  <a:moveTo>
                    <a:pt x="0" y="0"/>
                  </a:moveTo>
                  <a:lnTo>
                    <a:pt x="9896447" y="0"/>
                  </a:lnTo>
                  <a:lnTo>
                    <a:pt x="9896447" y="5952729"/>
                  </a:lnTo>
                  <a:lnTo>
                    <a:pt x="0" y="5952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79" b="-797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42015" y="3579504"/>
            <a:ext cx="711101" cy="711101"/>
            <a:chOff x="0" y="0"/>
            <a:chExt cx="948135" cy="94813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48182" cy="948182"/>
            </a:xfrm>
            <a:custGeom>
              <a:avLst/>
              <a:gdLst/>
              <a:ahLst/>
              <a:cxnLst/>
              <a:rect l="l" t="t" r="r" b="b"/>
              <a:pathLst>
                <a:path w="948182" h="948182">
                  <a:moveTo>
                    <a:pt x="0" y="0"/>
                  </a:moveTo>
                  <a:lnTo>
                    <a:pt x="948182" y="0"/>
                  </a:lnTo>
                  <a:lnTo>
                    <a:pt x="948182" y="948182"/>
                  </a:lnTo>
                  <a:lnTo>
                    <a:pt x="0" y="94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4" b="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12516" y="5407302"/>
            <a:ext cx="711101" cy="711101"/>
            <a:chOff x="0" y="0"/>
            <a:chExt cx="948135" cy="94813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948182" cy="948182"/>
            </a:xfrm>
            <a:custGeom>
              <a:avLst/>
              <a:gdLst/>
              <a:ahLst/>
              <a:cxnLst/>
              <a:rect l="l" t="t" r="r" b="b"/>
              <a:pathLst>
                <a:path w="948182" h="948182">
                  <a:moveTo>
                    <a:pt x="0" y="0"/>
                  </a:moveTo>
                  <a:lnTo>
                    <a:pt x="948182" y="0"/>
                  </a:lnTo>
                  <a:lnTo>
                    <a:pt x="948182" y="948182"/>
                  </a:lnTo>
                  <a:lnTo>
                    <a:pt x="0" y="94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4" b="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642015" y="7034652"/>
            <a:ext cx="711101" cy="711101"/>
            <a:chOff x="0" y="0"/>
            <a:chExt cx="948135" cy="948135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948182" cy="948182"/>
            </a:xfrm>
            <a:custGeom>
              <a:avLst/>
              <a:gdLst/>
              <a:ahLst/>
              <a:cxnLst/>
              <a:rect l="l" t="t" r="r" b="b"/>
              <a:pathLst>
                <a:path w="948182" h="948182">
                  <a:moveTo>
                    <a:pt x="0" y="0"/>
                  </a:moveTo>
                  <a:lnTo>
                    <a:pt x="948182" y="0"/>
                  </a:lnTo>
                  <a:lnTo>
                    <a:pt x="948182" y="948182"/>
                  </a:lnTo>
                  <a:lnTo>
                    <a:pt x="0" y="94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4" b="4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42015" y="660240"/>
            <a:ext cx="9770566" cy="1419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2"/>
              </a:lnSpc>
            </a:pPr>
            <a:r>
              <a:rPr lang="es-ES" sz="3600" dirty="0" err="1">
                <a:solidFill>
                  <a:schemeClr val="bg1"/>
                </a:solidFill>
              </a:rPr>
              <a:t>Transformasi</a:t>
            </a:r>
            <a:r>
              <a:rPr lang="es-ES" sz="3600" dirty="0">
                <a:solidFill>
                  <a:schemeClr val="bg1"/>
                </a:solidFill>
              </a:rPr>
              <a:t> SDM &amp; </a:t>
            </a:r>
            <a:r>
              <a:rPr lang="es-ES" sz="3600" dirty="0" err="1">
                <a:solidFill>
                  <a:schemeClr val="bg1"/>
                </a:solidFill>
              </a:rPr>
              <a:t>Budaya</a:t>
            </a:r>
            <a:r>
              <a:rPr lang="es-ES" sz="3600" dirty="0">
                <a:solidFill>
                  <a:schemeClr val="bg1"/>
                </a:solidFill>
              </a:rPr>
              <a:t> </a:t>
            </a:r>
            <a:r>
              <a:rPr lang="es-ES" sz="3600" dirty="0" err="1">
                <a:solidFill>
                  <a:schemeClr val="bg1"/>
                </a:solidFill>
              </a:rPr>
              <a:t>Kerja</a:t>
            </a:r>
            <a:r>
              <a:rPr lang="es-ES" sz="3600" dirty="0">
                <a:solidFill>
                  <a:schemeClr val="bg1"/>
                </a:solidFill>
              </a:rPr>
              <a:t> , </a:t>
            </a:r>
            <a:r>
              <a:rPr lang="es-ES" sz="3600" dirty="0" err="1">
                <a:solidFill>
                  <a:schemeClr val="bg1"/>
                </a:solidFill>
              </a:rPr>
              <a:t>Membangun</a:t>
            </a:r>
            <a:r>
              <a:rPr lang="es-ES" sz="3600" dirty="0">
                <a:solidFill>
                  <a:schemeClr val="bg1"/>
                </a:solidFill>
              </a:rPr>
              <a:t> </a:t>
            </a:r>
            <a:r>
              <a:rPr lang="es-ES" sz="3600" i="1" dirty="0" err="1">
                <a:solidFill>
                  <a:schemeClr val="bg1"/>
                </a:solidFill>
              </a:rPr>
              <a:t>Confidence</a:t>
            </a:r>
            <a:r>
              <a:rPr lang="es-ES" sz="3600" i="1" dirty="0">
                <a:solidFill>
                  <a:schemeClr val="bg1"/>
                </a:solidFill>
              </a:rPr>
              <a:t>, </a:t>
            </a:r>
            <a:r>
              <a:rPr lang="es-ES" sz="3600" i="1" dirty="0" err="1">
                <a:solidFill>
                  <a:schemeClr val="bg1"/>
                </a:solidFill>
              </a:rPr>
              <a:t>Competence</a:t>
            </a:r>
            <a:r>
              <a:rPr lang="es-ES" sz="3600" i="1" dirty="0">
                <a:solidFill>
                  <a:schemeClr val="bg1"/>
                </a:solidFill>
              </a:rPr>
              <a:t>, &amp; </a:t>
            </a:r>
            <a:r>
              <a:rPr lang="es-ES" sz="3600" i="1" dirty="0" err="1">
                <a:solidFill>
                  <a:schemeClr val="bg1"/>
                </a:solidFill>
              </a:rPr>
              <a:t>Credibility</a:t>
            </a:r>
            <a:endParaRPr lang="en-US" sz="3600" i="1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2516" y="2245683"/>
            <a:ext cx="9770566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1"/>
              </a:lnSpc>
            </a:pPr>
            <a:r>
              <a:rPr lang="en-US" sz="2400" dirty="0">
                <a:solidFill>
                  <a:schemeClr val="bg1"/>
                </a:solidFill>
              </a:rPr>
              <a:t>“Program PATD dan PATL </a:t>
            </a:r>
            <a:r>
              <a:rPr lang="en-US" sz="2400" dirty="0" err="1">
                <a:solidFill>
                  <a:schemeClr val="bg1"/>
                </a:solidFill>
              </a:rPr>
              <a:t>bukan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sekadar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pelatihan</a:t>
            </a:r>
            <a:r>
              <a:rPr lang="en-US" sz="2400" dirty="0">
                <a:solidFill>
                  <a:schemeClr val="bg1"/>
                </a:solidFill>
              </a:rPr>
              <a:t> — </a:t>
            </a:r>
            <a:r>
              <a:rPr lang="en-US" sz="2400" dirty="0" err="1">
                <a:solidFill>
                  <a:schemeClr val="bg1"/>
                </a:solidFill>
              </a:rPr>
              <a:t>tapi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sistem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pembentukan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mindset dan </a:t>
            </a:r>
            <a:r>
              <a:rPr lang="en-US" sz="2400" i="1" dirty="0" err="1">
                <a:solidFill>
                  <a:schemeClr val="bg1"/>
                </a:solidFill>
              </a:rPr>
              <a:t>kompetensi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terukur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bagi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seluruh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tim</a:t>
            </a:r>
            <a:r>
              <a:rPr lang="en-US" sz="2400" dirty="0">
                <a:solidFill>
                  <a:schemeClr val="bg1"/>
                </a:solidFill>
              </a:rPr>
              <a:t> SG Group.”</a:t>
            </a:r>
            <a:endParaRPr lang="en-US" sz="2012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49434" y="3750954"/>
            <a:ext cx="5474196" cy="39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Pelatihan Analisa Teknikal Dasar (PATD)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9434" y="4215745"/>
            <a:ext cx="8763149" cy="1082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7"/>
              </a:lnSpc>
            </a:pPr>
            <a:r>
              <a:rPr lang="en-US" dirty="0">
                <a:solidFill>
                  <a:schemeClr val="bg1"/>
                </a:solidFill>
              </a:rPr>
              <a:t>Format digital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absensi</a:t>
            </a:r>
            <a:r>
              <a:rPr lang="en-US" dirty="0">
                <a:solidFill>
                  <a:schemeClr val="bg1"/>
                </a:solidFill>
              </a:rPr>
              <a:t>, post-test, dan </a:t>
            </a:r>
            <a:r>
              <a:rPr lang="en-US" dirty="0" err="1">
                <a:solidFill>
                  <a:schemeClr val="bg1"/>
                </a:solidFill>
              </a:rPr>
              <a:t>sertifikat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otomatis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menjadikan</a:t>
            </a:r>
            <a:r>
              <a:rPr lang="en-US" dirty="0">
                <a:solidFill>
                  <a:schemeClr val="bg1"/>
                </a:solidFill>
              </a:rPr>
              <a:t> PATD </a:t>
            </a:r>
            <a:r>
              <a:rPr lang="en-US" dirty="0" err="1">
                <a:solidFill>
                  <a:schemeClr val="bg1"/>
                </a:solidFill>
              </a:rPr>
              <a:t>sebagai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“modal </a:t>
            </a:r>
            <a:r>
              <a:rPr lang="en-US" i="1" dirty="0" err="1">
                <a:solidFill>
                  <a:schemeClr val="bg1"/>
                </a:solidFill>
              </a:rPr>
              <a:t>bicara</a:t>
            </a:r>
            <a:r>
              <a:rPr lang="en-US" i="1" dirty="0">
                <a:solidFill>
                  <a:schemeClr val="bg1"/>
                </a:solidFill>
              </a:rPr>
              <a:t>” </a:t>
            </a:r>
            <a:r>
              <a:rPr lang="en-US" i="1" dirty="0" err="1">
                <a:solidFill>
                  <a:schemeClr val="bg1"/>
                </a:solidFill>
              </a:rPr>
              <a:t>terukur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BC &amp; SBC. </a:t>
            </a:r>
            <a:r>
              <a:rPr lang="en-US" dirty="0" err="1">
                <a:solidFill>
                  <a:schemeClr val="bg1"/>
                </a:solidFill>
              </a:rPr>
              <a:t>Setiap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hari</a:t>
            </a:r>
            <a:r>
              <a:rPr lang="en-US" dirty="0">
                <a:solidFill>
                  <a:schemeClr val="bg1"/>
                </a:solidFill>
              </a:rPr>
              <a:t>, 1–2 </a:t>
            </a:r>
            <a:r>
              <a:rPr lang="en-US" dirty="0" err="1">
                <a:solidFill>
                  <a:schemeClr val="bg1"/>
                </a:solidFill>
              </a:rPr>
              <a:t>poin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materi</a:t>
            </a:r>
            <a:r>
              <a:rPr lang="en-US" dirty="0">
                <a:solidFill>
                  <a:schemeClr val="bg1"/>
                </a:solidFill>
              </a:rPr>
              <a:t> PATD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langsung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briefing </a:t>
            </a:r>
            <a:r>
              <a:rPr lang="en-US" i="1" dirty="0" err="1">
                <a:solidFill>
                  <a:schemeClr val="bg1"/>
                </a:solidFill>
              </a:rPr>
              <a:t>atau</a:t>
            </a:r>
            <a:r>
              <a:rPr lang="en-US" i="1" dirty="0">
                <a:solidFill>
                  <a:schemeClr val="bg1"/>
                </a:solidFill>
              </a:rPr>
              <a:t> chat </a:t>
            </a:r>
            <a:r>
              <a:rPr lang="en-US" i="1" dirty="0" err="1">
                <a:solidFill>
                  <a:schemeClr val="bg1"/>
                </a:solidFill>
              </a:rPr>
              <a:t>prospek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9935" y="5578752"/>
            <a:ext cx="4358580" cy="39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dirty="0" err="1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Meningkatkan</a:t>
            </a:r>
            <a:r>
              <a:rPr lang="en-US" sz="2312" dirty="0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312" dirty="0" err="1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Kepercayaan</a:t>
            </a:r>
            <a:r>
              <a:rPr lang="en-US" sz="2312" dirty="0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 Diri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9935" y="6043542"/>
            <a:ext cx="8763149" cy="71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7"/>
              </a:lnSpc>
            </a:pPr>
            <a:r>
              <a:rPr lang="en-US" sz="2000" dirty="0">
                <a:solidFill>
                  <a:schemeClr val="bg1"/>
                </a:solidFill>
              </a:rPr>
              <a:t>PATD </a:t>
            </a:r>
            <a:r>
              <a:rPr lang="en-US" sz="2000" dirty="0" err="1">
                <a:solidFill>
                  <a:schemeClr val="bg1"/>
                </a:solidFill>
              </a:rPr>
              <a:t>memberikan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referensi</a:t>
            </a:r>
            <a:r>
              <a:rPr lang="en-US" sz="2000" dirty="0">
                <a:solidFill>
                  <a:schemeClr val="bg1"/>
                </a:solidFill>
              </a:rPr>
              <a:t> yang </a:t>
            </a:r>
            <a:r>
              <a:rPr lang="en-US" sz="2000" b="1" dirty="0" err="1">
                <a:solidFill>
                  <a:schemeClr val="bg1"/>
                </a:solidFill>
              </a:rPr>
              <a:t>jelas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seragam</a:t>
            </a:r>
            <a:r>
              <a:rPr lang="en-US" sz="2000" b="1" dirty="0">
                <a:solidFill>
                  <a:schemeClr val="bg1"/>
                </a:solidFill>
              </a:rPr>
              <a:t>, dan </a:t>
            </a:r>
            <a:r>
              <a:rPr lang="en-US" sz="2000" b="1" dirty="0" err="1">
                <a:solidFill>
                  <a:schemeClr val="bg1"/>
                </a:solidFill>
              </a:rPr>
              <a:t>mudah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dijelaskan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 err="1">
                <a:solidFill>
                  <a:schemeClr val="bg1"/>
                </a:solidFill>
              </a:rPr>
              <a:t>sehingga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setiap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memiliki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i="1" dirty="0">
                <a:solidFill>
                  <a:schemeClr val="bg1"/>
                </a:solidFill>
              </a:rPr>
              <a:t>standard of speech</a:t>
            </a:r>
            <a:r>
              <a:rPr lang="en-US" sz="2000" dirty="0">
                <a:solidFill>
                  <a:schemeClr val="bg1"/>
                </a:solidFill>
              </a:rPr>
              <a:t> yang </a:t>
            </a:r>
            <a:r>
              <a:rPr lang="en-US" sz="2000" dirty="0" err="1">
                <a:solidFill>
                  <a:schemeClr val="bg1"/>
                </a:solidFill>
              </a:rPr>
              <a:t>sama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hadapan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nasabah</a:t>
            </a:r>
            <a:r>
              <a:rPr lang="en-US" sz="2000" dirty="0"/>
              <a:t>.</a:t>
            </a:r>
            <a:endParaRPr lang="en-US" sz="1812" dirty="0">
              <a:solidFill>
                <a:srgbClr val="C7CDD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49434" y="7206102"/>
            <a:ext cx="5839569" cy="39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dirty="0" err="1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Pelatihan</a:t>
            </a:r>
            <a:r>
              <a:rPr lang="en-US" sz="2312" dirty="0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 Analisa </a:t>
            </a:r>
            <a:r>
              <a:rPr lang="en-US" sz="2312" dirty="0" err="1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Teknikal</a:t>
            </a:r>
            <a:r>
              <a:rPr lang="en-US" sz="2312" dirty="0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312" dirty="0" err="1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Lanjutan</a:t>
            </a:r>
            <a:r>
              <a:rPr lang="en-US" sz="2312" dirty="0">
                <a:solidFill>
                  <a:srgbClr val="C7CDD6"/>
                </a:solidFill>
                <a:latin typeface="Arimo"/>
                <a:ea typeface="Arimo"/>
                <a:cs typeface="Arimo"/>
                <a:sym typeface="Arimo"/>
              </a:rPr>
              <a:t> (PATL)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9434" y="7670892"/>
            <a:ext cx="8763149" cy="1082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7"/>
              </a:lnSpc>
            </a:pPr>
            <a:r>
              <a:rPr lang="en-US" dirty="0">
                <a:solidFill>
                  <a:schemeClr val="bg1"/>
                </a:solidFill>
              </a:rPr>
              <a:t>Program </a:t>
            </a:r>
            <a:r>
              <a:rPr lang="en-US" dirty="0" err="1">
                <a:solidFill>
                  <a:schemeClr val="bg1"/>
                </a:solidFill>
              </a:rPr>
              <a:t>lanjutan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manajer</a:t>
            </a:r>
            <a:r>
              <a:rPr lang="en-US" dirty="0">
                <a:solidFill>
                  <a:schemeClr val="bg1"/>
                </a:solidFill>
              </a:rPr>
              <a:t> &amp; leader, </a:t>
            </a:r>
            <a:r>
              <a:rPr lang="en-US" dirty="0" err="1">
                <a:solidFill>
                  <a:schemeClr val="bg1"/>
                </a:solidFill>
              </a:rPr>
              <a:t>difokuskan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i="1" dirty="0" err="1">
                <a:solidFill>
                  <a:schemeClr val="bg1"/>
                </a:solidFill>
              </a:rPr>
              <a:t>analisa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mendalam</a:t>
            </a:r>
            <a:r>
              <a:rPr lang="en-US" i="1" dirty="0">
                <a:solidFill>
                  <a:schemeClr val="bg1"/>
                </a:solidFill>
              </a:rPr>
              <a:t> dan strategi </a:t>
            </a:r>
            <a:r>
              <a:rPr lang="en-US" i="1" dirty="0" err="1">
                <a:solidFill>
                  <a:schemeClr val="bg1"/>
                </a:solidFill>
              </a:rPr>
              <a:t>komunikasi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berbasis</a:t>
            </a:r>
            <a:r>
              <a:rPr lang="en-US" i="1" dirty="0">
                <a:solidFill>
                  <a:schemeClr val="bg1"/>
                </a:solidFill>
              </a:rPr>
              <a:t> data. </a:t>
            </a:r>
            <a:r>
              <a:rPr lang="en-US" dirty="0">
                <a:solidFill>
                  <a:schemeClr val="bg1"/>
                </a:solidFill>
              </a:rPr>
              <a:t>Materi PATL </a:t>
            </a:r>
            <a:r>
              <a:rPr lang="en-US" dirty="0" err="1">
                <a:solidFill>
                  <a:schemeClr val="bg1"/>
                </a:solidFill>
              </a:rPr>
              <a:t>menambah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credibility dan </a:t>
            </a:r>
            <a:r>
              <a:rPr lang="en-US" b="1" dirty="0" err="1">
                <a:solidFill>
                  <a:schemeClr val="bg1"/>
                </a:solidFill>
              </a:rPr>
              <a:t>daya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pengaruh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berinteraksi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calon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nasabah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kelas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menengah-atas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441431-035E-938D-8D2D-327785F7C029}"/>
              </a:ext>
            </a:extLst>
          </p:cNvPr>
          <p:cNvSpPr txBox="1"/>
          <p:nvPr/>
        </p:nvSpPr>
        <p:spPr>
          <a:xfrm>
            <a:off x="12916281" y="9254878"/>
            <a:ext cx="3258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https://edukasi.newsmaker.id/</a:t>
            </a:r>
            <a:endParaRPr lang="en-ID" sz="1400" i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AD1C377-825D-6022-C059-ECFA26110C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05" y="848388"/>
            <a:ext cx="6766594" cy="27362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B2A570-294D-F130-0C36-5D57978C5B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" b="23351"/>
          <a:stretch>
            <a:fillRect/>
          </a:stretch>
        </p:blipFill>
        <p:spPr>
          <a:xfrm>
            <a:off x="11162106" y="3849836"/>
            <a:ext cx="6766594" cy="23153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55263B-32F3-3C58-61F2-1B1B45FF6568}"/>
              </a:ext>
            </a:extLst>
          </p:cNvPr>
          <p:cNvSpPr txBox="1"/>
          <p:nvPr/>
        </p:nvSpPr>
        <p:spPr>
          <a:xfrm>
            <a:off x="925799" y="9120462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💬 </a:t>
            </a:r>
            <a:r>
              <a:rPr lang="en-US" i="1" dirty="0">
                <a:solidFill>
                  <a:schemeClr val="bg1"/>
                </a:solidFill>
              </a:rPr>
              <a:t>“</a:t>
            </a:r>
            <a:r>
              <a:rPr lang="en-US" i="1" dirty="0" err="1">
                <a:solidFill>
                  <a:schemeClr val="bg1"/>
                </a:solidFill>
              </a:rPr>
              <a:t>Dulu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bicara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berdasarkan</a:t>
            </a:r>
            <a:r>
              <a:rPr lang="en-US" i="1" dirty="0">
                <a:solidFill>
                  <a:schemeClr val="bg1"/>
                </a:solidFill>
              </a:rPr>
              <a:t> feeling — </a:t>
            </a:r>
            <a:r>
              <a:rPr lang="en-US" i="1" dirty="0" err="1">
                <a:solidFill>
                  <a:schemeClr val="bg1"/>
                </a:solidFill>
              </a:rPr>
              <a:t>sekarang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seluruh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tim</a:t>
            </a:r>
            <a:r>
              <a:rPr lang="en-US" i="1" dirty="0">
                <a:solidFill>
                  <a:schemeClr val="bg1"/>
                </a:solidFill>
              </a:rPr>
              <a:t> SG </a:t>
            </a:r>
            <a:r>
              <a:rPr lang="en-US" i="1" dirty="0" err="1">
                <a:solidFill>
                  <a:schemeClr val="bg1"/>
                </a:solidFill>
              </a:rPr>
              <a:t>bicara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dengan</a:t>
            </a:r>
            <a:r>
              <a:rPr lang="en-US" i="1" dirty="0">
                <a:solidFill>
                  <a:schemeClr val="bg1"/>
                </a:solidFill>
              </a:rPr>
              <a:t> data, </a:t>
            </a:r>
            <a:r>
              <a:rPr lang="en-US" i="1" dirty="0" err="1">
                <a:solidFill>
                  <a:schemeClr val="bg1"/>
                </a:solidFill>
              </a:rPr>
              <a:t>hasil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dari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sistem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pelatihan</a:t>
            </a:r>
            <a:r>
              <a:rPr lang="en-US" i="1" dirty="0">
                <a:solidFill>
                  <a:schemeClr val="bg1"/>
                </a:solidFill>
              </a:rPr>
              <a:t> BD.”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578230" cy="10287000"/>
            <a:chOff x="0" y="0"/>
            <a:chExt cx="2477097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70973" cy="13716000"/>
            </a:xfrm>
            <a:custGeom>
              <a:avLst/>
              <a:gdLst/>
              <a:ahLst/>
              <a:cxnLst/>
              <a:rect l="l" t="t" r="r" b="b"/>
              <a:pathLst>
                <a:path w="24770973" h="13716000">
                  <a:moveTo>
                    <a:pt x="0" y="0"/>
                  </a:moveTo>
                  <a:lnTo>
                    <a:pt x="24770973" y="0"/>
                  </a:lnTo>
                  <a:lnTo>
                    <a:pt x="24770973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FC2E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0"/>
            <a:ext cx="16230600" cy="9869515"/>
            <a:chOff x="0" y="0"/>
            <a:chExt cx="21640800" cy="131593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0800" cy="13159353"/>
            </a:xfrm>
            <a:custGeom>
              <a:avLst/>
              <a:gdLst/>
              <a:ahLst/>
              <a:cxnLst/>
              <a:rect l="l" t="t" r="r" b="b"/>
              <a:pathLst>
                <a:path w="21640800" h="13159353">
                  <a:moveTo>
                    <a:pt x="0" y="0"/>
                  </a:moveTo>
                  <a:lnTo>
                    <a:pt x="21640800" y="0"/>
                  </a:lnTo>
                  <a:lnTo>
                    <a:pt x="21640800" y="13159353"/>
                  </a:lnTo>
                  <a:lnTo>
                    <a:pt x="0" y="13159353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10325" y="2672942"/>
            <a:ext cx="8166721" cy="6631407"/>
          </a:xfrm>
          <a:custGeom>
            <a:avLst/>
            <a:gdLst/>
            <a:ahLst/>
            <a:cxnLst/>
            <a:rect l="l" t="t" r="r" b="b"/>
            <a:pathLst>
              <a:path w="10019368" h="6781721">
                <a:moveTo>
                  <a:pt x="0" y="0"/>
                </a:moveTo>
                <a:lnTo>
                  <a:pt x="10019368" y="0"/>
                </a:lnTo>
                <a:lnTo>
                  <a:pt x="10019368" y="6781721"/>
                </a:lnTo>
                <a:lnTo>
                  <a:pt x="0" y="678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9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0908" y="626635"/>
            <a:ext cx="15376413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88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</a:rPr>
              <a:t>“Program </a:t>
            </a:r>
            <a:r>
              <a:rPr lang="en-US" sz="4400" i="1" dirty="0">
                <a:solidFill>
                  <a:schemeClr val="bg1"/>
                </a:solidFill>
              </a:rPr>
              <a:t>Email Blast </a:t>
            </a:r>
            <a:r>
              <a:rPr lang="en-US" sz="4400" dirty="0" err="1">
                <a:solidFill>
                  <a:schemeClr val="bg1"/>
                </a:solidFill>
              </a:rPr>
              <a:t>digunakan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untuk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memperkuat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edukasi</a:t>
            </a:r>
            <a:r>
              <a:rPr lang="en-US" sz="4400" dirty="0">
                <a:solidFill>
                  <a:schemeClr val="bg1"/>
                </a:solidFill>
              </a:rPr>
              <a:t> dan </a:t>
            </a:r>
            <a:r>
              <a:rPr lang="en-US" sz="4400" dirty="0" err="1">
                <a:solidFill>
                  <a:schemeClr val="bg1"/>
                </a:solidFill>
              </a:rPr>
              <a:t>informasi</a:t>
            </a:r>
            <a:r>
              <a:rPr lang="en-US" sz="4400" dirty="0">
                <a:solidFill>
                  <a:schemeClr val="bg1"/>
                </a:solidFill>
              </a:rPr>
              <a:t> marketing di </a:t>
            </a:r>
            <a:r>
              <a:rPr lang="en-US" sz="4400" dirty="0" err="1">
                <a:solidFill>
                  <a:schemeClr val="bg1"/>
                </a:solidFill>
              </a:rPr>
              <a:t>seluruh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cabang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  <a:endParaRPr lang="en-US" sz="4012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D9F61-A7FC-90E7-88B4-3CEE4DF734B8}"/>
              </a:ext>
            </a:extLst>
          </p:cNvPr>
          <p:cNvSpPr txBox="1"/>
          <p:nvPr/>
        </p:nvSpPr>
        <p:spPr>
          <a:xfrm>
            <a:off x="10165373" y="2844858"/>
            <a:ext cx="670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 err="1">
                <a:solidFill>
                  <a:schemeClr val="bg1"/>
                </a:solidFill>
              </a:rPr>
              <a:t>Fokusnya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bukan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nasabah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tetapi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membangun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marketing intelligence</a:t>
            </a:r>
            <a:r>
              <a:rPr lang="en-US" sz="2400" dirty="0">
                <a:solidFill>
                  <a:schemeClr val="bg1"/>
                </a:solidFill>
              </a:rPr>
              <a:t> — </a:t>
            </a:r>
            <a:r>
              <a:rPr lang="en-US" sz="2400" dirty="0" err="1">
                <a:solidFill>
                  <a:schemeClr val="bg1"/>
                </a:solidFill>
              </a:rPr>
              <a:t>menyatukan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mindset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i="1" dirty="0">
                <a:solidFill>
                  <a:schemeClr val="bg1"/>
                </a:solidFill>
              </a:rPr>
              <a:t>knowledge</a:t>
            </a:r>
            <a:r>
              <a:rPr lang="en-US" sz="2400" dirty="0">
                <a:solidFill>
                  <a:schemeClr val="bg1"/>
                </a:solidFill>
              </a:rPr>
              <a:t>, dan </a:t>
            </a:r>
            <a:r>
              <a:rPr lang="en-US" sz="2400" i="1" dirty="0">
                <a:solidFill>
                  <a:schemeClr val="bg1"/>
                </a:solidFill>
              </a:rPr>
              <a:t>leadership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melalui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konten</a:t>
            </a:r>
            <a:r>
              <a:rPr lang="en-US" sz="2400" dirty="0">
                <a:solidFill>
                  <a:schemeClr val="bg1"/>
                </a:solidFill>
              </a:rPr>
              <a:t> rutin:</a:t>
            </a:r>
          </a:p>
          <a:p>
            <a:pP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Insight </a:t>
            </a:r>
            <a:r>
              <a:rPr lang="en-US" sz="2400" dirty="0" err="1">
                <a:solidFill>
                  <a:schemeClr val="bg1"/>
                </a:solidFill>
              </a:rPr>
              <a:t>produk</a:t>
            </a:r>
            <a:r>
              <a:rPr lang="en-US" sz="2400" dirty="0">
                <a:solidFill>
                  <a:schemeClr val="bg1"/>
                </a:solidFill>
              </a:rPr>
              <a:t> &amp; strategi </a:t>
            </a:r>
            <a:r>
              <a:rPr lang="en-US" sz="2400" dirty="0" err="1">
                <a:solidFill>
                  <a:schemeClr val="bg1"/>
                </a:solidFill>
              </a:rPr>
              <a:t>baru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Materi </a:t>
            </a:r>
            <a:r>
              <a:rPr lang="en-US" sz="2400" i="1" dirty="0">
                <a:solidFill>
                  <a:schemeClr val="bg1"/>
                </a:solidFill>
              </a:rPr>
              <a:t>e-book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edukatif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Update tools &amp; </a:t>
            </a:r>
            <a:r>
              <a:rPr lang="en-US" sz="2400" dirty="0" err="1">
                <a:solidFill>
                  <a:schemeClr val="bg1"/>
                </a:solidFill>
              </a:rPr>
              <a:t>konten</a:t>
            </a:r>
            <a:r>
              <a:rPr lang="en-US" sz="2400" dirty="0">
                <a:solidFill>
                  <a:schemeClr val="bg1"/>
                </a:solidFill>
              </a:rPr>
              <a:t> Newsmaker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Inspirasi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leadership</a:t>
            </a:r>
            <a:r>
              <a:rPr lang="en-US" sz="2400" dirty="0">
                <a:solidFill>
                  <a:schemeClr val="bg1"/>
                </a:solidFill>
              </a:rPr>
              <a:t> &amp; digital habit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B6FCD-CF47-89F4-D58C-EA5F4619C4BD}"/>
              </a:ext>
            </a:extLst>
          </p:cNvPr>
          <p:cNvSpPr txBox="1"/>
          <p:nvPr/>
        </p:nvSpPr>
        <p:spPr>
          <a:xfrm>
            <a:off x="10165373" y="6896100"/>
            <a:ext cx="67524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💬 </a:t>
            </a:r>
            <a:r>
              <a:rPr lang="en-US" sz="2800" i="1" dirty="0">
                <a:solidFill>
                  <a:schemeClr val="bg1"/>
                </a:solidFill>
              </a:rPr>
              <a:t>“Kalau </a:t>
            </a:r>
            <a:r>
              <a:rPr lang="en-US" sz="2800" i="1" dirty="0" err="1">
                <a:solidFill>
                  <a:schemeClr val="bg1"/>
                </a:solidFill>
              </a:rPr>
              <a:t>setiap</a:t>
            </a:r>
            <a:r>
              <a:rPr lang="en-US" sz="2800" i="1" dirty="0">
                <a:solidFill>
                  <a:schemeClr val="bg1"/>
                </a:solidFill>
              </a:rPr>
              <a:t> marketing </a:t>
            </a:r>
            <a:r>
              <a:rPr lang="en-US" sz="2800" i="1" dirty="0" err="1">
                <a:solidFill>
                  <a:schemeClr val="bg1"/>
                </a:solidFill>
              </a:rPr>
              <a:t>paham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konten</a:t>
            </a:r>
            <a:r>
              <a:rPr lang="en-US" sz="2800" i="1" dirty="0">
                <a:solidFill>
                  <a:schemeClr val="bg1"/>
                </a:solidFill>
              </a:rPr>
              <a:t>, </a:t>
            </a:r>
            <a:r>
              <a:rPr lang="en-US" sz="2800" i="1" dirty="0" err="1">
                <a:solidFill>
                  <a:schemeClr val="bg1"/>
                </a:solidFill>
              </a:rPr>
              <a:t>maka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semua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cabang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bicara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dengan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bahasa</a:t>
            </a:r>
            <a:r>
              <a:rPr lang="en-US" sz="2800" i="1" dirty="0">
                <a:solidFill>
                  <a:schemeClr val="bg1"/>
                </a:solidFill>
              </a:rPr>
              <a:t> yang </a:t>
            </a:r>
            <a:r>
              <a:rPr lang="en-US" sz="2800" i="1" dirty="0" err="1">
                <a:solidFill>
                  <a:schemeClr val="bg1"/>
                </a:solidFill>
              </a:rPr>
              <a:t>sama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bahasa</a:t>
            </a:r>
            <a:r>
              <a:rPr lang="en-US" sz="2800" i="1" dirty="0">
                <a:solidFill>
                  <a:schemeClr val="bg1"/>
                </a:solidFill>
              </a:rPr>
              <a:t> data, </a:t>
            </a:r>
            <a:r>
              <a:rPr lang="en-US" sz="2800" i="1" dirty="0" err="1">
                <a:solidFill>
                  <a:schemeClr val="bg1"/>
                </a:solidFill>
              </a:rPr>
              <a:t>bukan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opini</a:t>
            </a:r>
            <a:r>
              <a:rPr lang="en-US" sz="2800" i="1" dirty="0">
                <a:solidFill>
                  <a:schemeClr val="bg1"/>
                </a:solidFill>
              </a:rPr>
              <a:t>.”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1363</Words>
  <Application>Microsoft Office PowerPoint</Application>
  <PresentationFormat>Custom</PresentationFormat>
  <Paragraphs>154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Fraunces</vt:lpstr>
      <vt:lpstr>Arimo Bold</vt:lpstr>
      <vt:lpstr>Calibri</vt:lpstr>
      <vt:lpstr>Arimo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Business Development</dc:title>
  <cp:lastModifiedBy>User</cp:lastModifiedBy>
  <cp:revision>8</cp:revision>
  <dcterms:created xsi:type="dcterms:W3CDTF">2006-08-16T00:00:00Z</dcterms:created>
  <dcterms:modified xsi:type="dcterms:W3CDTF">2025-10-13T03:42:07Z</dcterms:modified>
  <dc:identifier>DAG1YJCynoM</dc:identifier>
</cp:coreProperties>
</file>